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 id="2147483697" r:id="rId2"/>
    <p:sldMasterId id="2147483685" r:id="rId3"/>
    <p:sldMasterId id="2147483673" r:id="rId4"/>
    <p:sldMasterId id="2147483661" r:id="rId5"/>
  </p:sldMasterIdLst>
  <p:notesMasterIdLst>
    <p:notesMasterId r:id="rId22"/>
  </p:notesMasterIdLst>
  <p:sldIdLst>
    <p:sldId id="507" r:id="rId6"/>
    <p:sldId id="517" r:id="rId7"/>
    <p:sldId id="518" r:id="rId8"/>
    <p:sldId id="519" r:id="rId9"/>
    <p:sldId id="522" r:id="rId10"/>
    <p:sldId id="523" r:id="rId11"/>
    <p:sldId id="529" r:id="rId12"/>
    <p:sldId id="520" r:id="rId13"/>
    <p:sldId id="483" r:id="rId14"/>
    <p:sldId id="446" r:id="rId15"/>
    <p:sldId id="528" r:id="rId16"/>
    <p:sldId id="527" r:id="rId17"/>
    <p:sldId id="530" r:id="rId18"/>
    <p:sldId id="514" r:id="rId19"/>
    <p:sldId id="506" r:id="rId20"/>
    <p:sldId id="524" r:id="rId21"/>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anelli, Marco" initials="GM" lastIdx="11" clrIdx="0"/>
  <p:cmAuthor id="1" name="Raath, Rekha" initials="RR" lastIdx="1" clrIdx="1">
    <p:extLst>
      <p:ext uri="{19B8F6BF-5375-455C-9EA6-DF929625EA0E}">
        <p15:presenceInfo xmlns:p15="http://schemas.microsoft.com/office/powerpoint/2012/main" userId="S-1-5-21-403182117-1252137986-6498272-365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69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4344" autoAdjust="0"/>
  </p:normalViewPr>
  <p:slideViewPr>
    <p:cSldViewPr snapToGrid="0" snapToObjects="1">
      <p:cViewPr varScale="1">
        <p:scale>
          <a:sx n="79" d="100"/>
          <a:sy n="79" d="100"/>
        </p:scale>
        <p:origin x="941"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5659" cy="496411"/>
          </a:xfrm>
          <a:prstGeom prst="rect">
            <a:avLst/>
          </a:prstGeom>
        </p:spPr>
        <p:txBody>
          <a:bodyPr vert="horz" lIns="91422" tIns="45710" rIns="91422" bIns="45710" rtlCol="0"/>
          <a:lstStyle>
            <a:lvl1pPr algn="l">
              <a:defRPr sz="1200"/>
            </a:lvl1pPr>
          </a:lstStyle>
          <a:p>
            <a:endParaRPr lang="en-ZA"/>
          </a:p>
        </p:txBody>
      </p:sp>
      <p:sp>
        <p:nvSpPr>
          <p:cNvPr id="3" name="Date Placeholder 2"/>
          <p:cNvSpPr>
            <a:spLocks noGrp="1"/>
          </p:cNvSpPr>
          <p:nvPr>
            <p:ph type="dt" idx="1"/>
          </p:nvPr>
        </p:nvSpPr>
        <p:spPr>
          <a:xfrm>
            <a:off x="3850447" y="0"/>
            <a:ext cx="2945659" cy="496411"/>
          </a:xfrm>
          <a:prstGeom prst="rect">
            <a:avLst/>
          </a:prstGeom>
        </p:spPr>
        <p:txBody>
          <a:bodyPr vert="horz" lIns="91422" tIns="45710" rIns="91422" bIns="45710" rtlCol="0"/>
          <a:lstStyle>
            <a:lvl1pPr algn="r">
              <a:defRPr sz="1200"/>
            </a:lvl1pPr>
          </a:lstStyle>
          <a:p>
            <a:fld id="{39272F16-11D0-48DD-8D29-B89534AB1929}" type="datetimeFigureOut">
              <a:rPr lang="en-ZA" smtClean="0"/>
              <a:t>2023/08/07</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2" tIns="45710" rIns="91422" bIns="45710" rtlCol="0" anchor="ctr"/>
          <a:lstStyle/>
          <a:p>
            <a:endParaRPr lang="en-ZA"/>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22" tIns="45710" rIns="91422" bIns="4571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4" y="9430092"/>
            <a:ext cx="2945659" cy="496411"/>
          </a:xfrm>
          <a:prstGeom prst="rect">
            <a:avLst/>
          </a:prstGeom>
        </p:spPr>
        <p:txBody>
          <a:bodyPr vert="horz" lIns="91422" tIns="45710" rIns="91422" bIns="45710" rtlCol="0" anchor="b"/>
          <a:lstStyle>
            <a:lvl1pPr algn="l">
              <a:defRPr sz="1200"/>
            </a:lvl1pPr>
          </a:lstStyle>
          <a:p>
            <a:endParaRPr lang="en-ZA"/>
          </a:p>
        </p:txBody>
      </p:sp>
      <p:sp>
        <p:nvSpPr>
          <p:cNvPr id="7" name="Slide Number Placeholder 6"/>
          <p:cNvSpPr>
            <a:spLocks noGrp="1"/>
          </p:cNvSpPr>
          <p:nvPr>
            <p:ph type="sldNum" sz="quarter" idx="5"/>
          </p:nvPr>
        </p:nvSpPr>
        <p:spPr>
          <a:xfrm>
            <a:off x="3850447" y="9430092"/>
            <a:ext cx="2945659" cy="496411"/>
          </a:xfrm>
          <a:prstGeom prst="rect">
            <a:avLst/>
          </a:prstGeom>
        </p:spPr>
        <p:txBody>
          <a:bodyPr vert="horz" lIns="91422" tIns="45710" rIns="91422" bIns="45710" rtlCol="0" anchor="b"/>
          <a:lstStyle>
            <a:lvl1pPr algn="r">
              <a:defRPr sz="1200"/>
            </a:lvl1pPr>
          </a:lstStyle>
          <a:p>
            <a:fld id="{46EBDABF-2143-40C0-B2C6-4B1BAA9BFF13}" type="slidenum">
              <a:rPr lang="en-ZA" smtClean="0"/>
              <a:t>‹#›</a:t>
            </a:fld>
            <a:endParaRPr lang="en-ZA"/>
          </a:p>
        </p:txBody>
      </p:sp>
    </p:spTree>
    <p:extLst>
      <p:ext uri="{BB962C8B-B14F-4D97-AF65-F5344CB8AC3E}">
        <p14:creationId xmlns:p14="http://schemas.microsoft.com/office/powerpoint/2010/main" val="4060648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anchor="t"/>
          <a:lstStyle>
            <a:lvl1pPr algn="l">
              <a:defRPr sz="4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736128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a:prstGeom prst="rect">
            <a:avLst/>
          </a:prstGeo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0948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6581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80108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34309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167"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a:prstGeom prst="rect">
            <a:avLst/>
          </a:prstGeo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a:prstGeom prst="rect">
            <a:avLst/>
          </a:prstGeo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59174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167"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973157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2"/>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10991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29365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333"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3E609522-8E9E-8A4D-8D58-DD96833AC115}"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32848-E4B0-EB41-81BB-818050D014CD}" type="slidenum">
              <a:rPr lang="en-US" smtClean="0"/>
              <a:t>‹#›</a:t>
            </a:fld>
            <a:endParaRPr lang="en-US"/>
          </a:p>
        </p:txBody>
      </p:sp>
    </p:spTree>
    <p:extLst>
      <p:ext uri="{BB962C8B-B14F-4D97-AF65-F5344CB8AC3E}">
        <p14:creationId xmlns:p14="http://schemas.microsoft.com/office/powerpoint/2010/main" val="74331453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3E609522-8E9E-8A4D-8D58-DD96833AC115}"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32848-E4B0-EB41-81BB-818050D014CD}" type="slidenum">
              <a:rPr lang="en-US" smtClean="0"/>
              <a:t>‹#›</a:t>
            </a:fld>
            <a:endParaRPr lang="en-US"/>
          </a:p>
        </p:txBody>
      </p:sp>
    </p:spTree>
    <p:extLst>
      <p:ext uri="{BB962C8B-B14F-4D97-AF65-F5344CB8AC3E}">
        <p14:creationId xmlns:p14="http://schemas.microsoft.com/office/powerpoint/2010/main" val="329964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a:prstGeom prst="rect">
            <a:avLst/>
          </a:prstGeo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094814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x-none"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3E609522-8E9E-8A4D-8D58-DD96833AC115}" type="datetimeFigureOut">
              <a:rPr lang="en-US" smtClean="0"/>
              <a:t>8/7/2023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32848-E4B0-EB41-81BB-818050D014CD}" type="slidenum">
              <a:rPr lang="en-US" smtClean="0"/>
              <a:t>‹#›</a:t>
            </a:fld>
            <a:endParaRPr lang="en-US"/>
          </a:p>
        </p:txBody>
      </p:sp>
    </p:spTree>
    <p:extLst>
      <p:ext uri="{BB962C8B-B14F-4D97-AF65-F5344CB8AC3E}">
        <p14:creationId xmlns:p14="http://schemas.microsoft.com/office/powerpoint/2010/main" val="707961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3E609522-8E9E-8A4D-8D58-DD96833AC115}" type="datetimeFigureOut">
              <a:rPr lang="en-US" smtClean="0"/>
              <a:t>8/7/2023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32848-E4B0-EB41-81BB-818050D014CD}" type="slidenum">
              <a:rPr lang="en-US" smtClean="0"/>
              <a:t>‹#›</a:t>
            </a:fld>
            <a:endParaRPr lang="en-US"/>
          </a:p>
        </p:txBody>
      </p:sp>
    </p:spTree>
    <p:extLst>
      <p:ext uri="{BB962C8B-B14F-4D97-AF65-F5344CB8AC3E}">
        <p14:creationId xmlns:p14="http://schemas.microsoft.com/office/powerpoint/2010/main" val="3883661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09522-8E9E-8A4D-8D58-DD96833AC115}" type="datetimeFigureOut">
              <a:rPr lang="en-US" smtClean="0"/>
              <a:t>8/7/2023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32848-E4B0-EB41-81BB-818050D014CD}" type="slidenum">
              <a:rPr lang="en-US" smtClean="0"/>
              <a:t>‹#›</a:t>
            </a:fld>
            <a:endParaRPr lang="en-US"/>
          </a:p>
        </p:txBody>
      </p:sp>
    </p:spTree>
    <p:extLst>
      <p:ext uri="{BB962C8B-B14F-4D97-AF65-F5344CB8AC3E}">
        <p14:creationId xmlns:p14="http://schemas.microsoft.com/office/powerpoint/2010/main" val="721194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167" b="1"/>
            </a:lvl1pPr>
          </a:lstStyle>
          <a:p>
            <a:r>
              <a:rPr lang="x-none"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3E609522-8E9E-8A4D-8D58-DD96833AC115}"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32848-E4B0-EB41-81BB-818050D014CD}" type="slidenum">
              <a:rPr lang="en-US" smtClean="0"/>
              <a:t>‹#›</a:t>
            </a:fld>
            <a:endParaRPr lang="en-US"/>
          </a:p>
        </p:txBody>
      </p:sp>
    </p:spTree>
    <p:extLst>
      <p:ext uri="{BB962C8B-B14F-4D97-AF65-F5344CB8AC3E}">
        <p14:creationId xmlns:p14="http://schemas.microsoft.com/office/powerpoint/2010/main" val="37963418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167"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3E609522-8E9E-8A4D-8D58-DD96833AC115}"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32848-E4B0-EB41-81BB-818050D014CD}" type="slidenum">
              <a:rPr lang="en-US" smtClean="0"/>
              <a:t>‹#›</a:t>
            </a:fld>
            <a:endParaRPr lang="en-US"/>
          </a:p>
        </p:txBody>
      </p:sp>
    </p:spTree>
    <p:extLst>
      <p:ext uri="{BB962C8B-B14F-4D97-AF65-F5344CB8AC3E}">
        <p14:creationId xmlns:p14="http://schemas.microsoft.com/office/powerpoint/2010/main" val="37612737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3E609522-8E9E-8A4D-8D58-DD96833AC115}"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32848-E4B0-EB41-81BB-818050D014CD}" type="slidenum">
              <a:rPr lang="en-US" smtClean="0"/>
              <a:t>‹#›</a:t>
            </a:fld>
            <a:endParaRPr lang="en-US"/>
          </a:p>
        </p:txBody>
      </p:sp>
    </p:spTree>
    <p:extLst>
      <p:ext uri="{BB962C8B-B14F-4D97-AF65-F5344CB8AC3E}">
        <p14:creationId xmlns:p14="http://schemas.microsoft.com/office/powerpoint/2010/main" val="2320885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3E609522-8E9E-8A4D-8D58-DD96833AC115}"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32848-E4B0-EB41-81BB-818050D014CD}" type="slidenum">
              <a:rPr lang="en-US" smtClean="0"/>
              <a:t>‹#›</a:t>
            </a:fld>
            <a:endParaRPr lang="en-US"/>
          </a:p>
        </p:txBody>
      </p:sp>
    </p:spTree>
    <p:extLst>
      <p:ext uri="{BB962C8B-B14F-4D97-AF65-F5344CB8AC3E}">
        <p14:creationId xmlns:p14="http://schemas.microsoft.com/office/powerpoint/2010/main" val="2327128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333"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EFE6BB35-5B4D-A349-A5AB-F93395F850E7}"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CD44C-7CB1-DC4F-9703-8169869B9A4D}" type="slidenum">
              <a:rPr lang="en-US" smtClean="0"/>
              <a:t>‹#›</a:t>
            </a:fld>
            <a:endParaRPr lang="en-US"/>
          </a:p>
        </p:txBody>
      </p:sp>
    </p:spTree>
    <p:extLst>
      <p:ext uri="{BB962C8B-B14F-4D97-AF65-F5344CB8AC3E}">
        <p14:creationId xmlns:p14="http://schemas.microsoft.com/office/powerpoint/2010/main" val="221137630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EFE6BB35-5B4D-A349-A5AB-F93395F850E7}"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CD44C-7CB1-DC4F-9703-8169869B9A4D}" type="slidenum">
              <a:rPr lang="en-US" smtClean="0"/>
              <a:t>‹#›</a:t>
            </a:fld>
            <a:endParaRPr lang="en-US"/>
          </a:p>
        </p:txBody>
      </p:sp>
    </p:spTree>
    <p:extLst>
      <p:ext uri="{BB962C8B-B14F-4D97-AF65-F5344CB8AC3E}">
        <p14:creationId xmlns:p14="http://schemas.microsoft.com/office/powerpoint/2010/main" val="3198822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x-none"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EFE6BB35-5B4D-A349-A5AB-F93395F850E7}" type="datetimeFigureOut">
              <a:rPr lang="en-US" smtClean="0"/>
              <a:t>8/7/2023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0CD44C-7CB1-DC4F-9703-8169869B9A4D}" type="slidenum">
              <a:rPr lang="en-US" smtClean="0"/>
              <a:t>‹#›</a:t>
            </a:fld>
            <a:endParaRPr lang="en-US"/>
          </a:p>
        </p:txBody>
      </p:sp>
    </p:spTree>
    <p:extLst>
      <p:ext uri="{BB962C8B-B14F-4D97-AF65-F5344CB8AC3E}">
        <p14:creationId xmlns:p14="http://schemas.microsoft.com/office/powerpoint/2010/main" val="3514401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658128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EFE6BB35-5B4D-A349-A5AB-F93395F850E7}" type="datetimeFigureOut">
              <a:rPr lang="en-US" smtClean="0"/>
              <a:t>8/7/2023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0CD44C-7CB1-DC4F-9703-8169869B9A4D}" type="slidenum">
              <a:rPr lang="en-US" smtClean="0"/>
              <a:t>‹#›</a:t>
            </a:fld>
            <a:endParaRPr lang="en-US"/>
          </a:p>
        </p:txBody>
      </p:sp>
    </p:spTree>
    <p:extLst>
      <p:ext uri="{BB962C8B-B14F-4D97-AF65-F5344CB8AC3E}">
        <p14:creationId xmlns:p14="http://schemas.microsoft.com/office/powerpoint/2010/main" val="2279927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E6BB35-5B4D-A349-A5AB-F93395F850E7}" type="datetimeFigureOut">
              <a:rPr lang="en-US" smtClean="0"/>
              <a:t>8/7/2023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0CD44C-7CB1-DC4F-9703-8169869B9A4D}" type="slidenum">
              <a:rPr lang="en-US" smtClean="0"/>
              <a:t>‹#›</a:t>
            </a:fld>
            <a:endParaRPr lang="en-US"/>
          </a:p>
        </p:txBody>
      </p:sp>
    </p:spTree>
    <p:extLst>
      <p:ext uri="{BB962C8B-B14F-4D97-AF65-F5344CB8AC3E}">
        <p14:creationId xmlns:p14="http://schemas.microsoft.com/office/powerpoint/2010/main" val="29684931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167" b="1"/>
            </a:lvl1pPr>
          </a:lstStyle>
          <a:p>
            <a:r>
              <a:rPr lang="x-none"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EFE6BB35-5B4D-A349-A5AB-F93395F850E7}"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CD44C-7CB1-DC4F-9703-8169869B9A4D}" type="slidenum">
              <a:rPr lang="en-US" smtClean="0"/>
              <a:t>‹#›</a:t>
            </a:fld>
            <a:endParaRPr lang="en-US"/>
          </a:p>
        </p:txBody>
      </p:sp>
    </p:spTree>
    <p:extLst>
      <p:ext uri="{BB962C8B-B14F-4D97-AF65-F5344CB8AC3E}">
        <p14:creationId xmlns:p14="http://schemas.microsoft.com/office/powerpoint/2010/main" val="25387730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167"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EFE6BB35-5B4D-A349-A5AB-F93395F850E7}"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CD44C-7CB1-DC4F-9703-8169869B9A4D}" type="slidenum">
              <a:rPr lang="en-US" smtClean="0"/>
              <a:t>‹#›</a:t>
            </a:fld>
            <a:endParaRPr lang="en-US"/>
          </a:p>
        </p:txBody>
      </p:sp>
    </p:spTree>
    <p:extLst>
      <p:ext uri="{BB962C8B-B14F-4D97-AF65-F5344CB8AC3E}">
        <p14:creationId xmlns:p14="http://schemas.microsoft.com/office/powerpoint/2010/main" val="15662351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EFE6BB35-5B4D-A349-A5AB-F93395F850E7}"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CD44C-7CB1-DC4F-9703-8169869B9A4D}" type="slidenum">
              <a:rPr lang="en-US" smtClean="0"/>
              <a:t>‹#›</a:t>
            </a:fld>
            <a:endParaRPr lang="en-US"/>
          </a:p>
        </p:txBody>
      </p:sp>
    </p:spTree>
    <p:extLst>
      <p:ext uri="{BB962C8B-B14F-4D97-AF65-F5344CB8AC3E}">
        <p14:creationId xmlns:p14="http://schemas.microsoft.com/office/powerpoint/2010/main" val="5291349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EFE6BB35-5B4D-A349-A5AB-F93395F850E7}"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CD44C-7CB1-DC4F-9703-8169869B9A4D}" type="slidenum">
              <a:rPr lang="en-US" smtClean="0"/>
              <a:t>‹#›</a:t>
            </a:fld>
            <a:endParaRPr lang="en-US"/>
          </a:p>
        </p:txBody>
      </p:sp>
    </p:spTree>
    <p:extLst>
      <p:ext uri="{BB962C8B-B14F-4D97-AF65-F5344CB8AC3E}">
        <p14:creationId xmlns:p14="http://schemas.microsoft.com/office/powerpoint/2010/main" val="39617661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15AA7CF2-18F8-B34D-8E21-03271C4B6F8C}" type="datetimeFigureOut">
              <a:rPr lang="en-US" smtClean="0">
                <a:solidFill>
                  <a:prstClr val="black">
                    <a:tint val="75000"/>
                  </a:prstClr>
                </a:solidFill>
              </a:rPr>
              <a:pPr/>
              <a:t>8/7/2023</a:t>
            </a:fld>
            <a:endParaRPr lang="en-US">
              <a:solidFill>
                <a:prstClr val="black">
                  <a:tint val="75000"/>
                </a:prstClr>
              </a:solidFill>
            </a:endParaRPr>
          </a:p>
        </p:txBody>
      </p:sp>
      <p:sp>
        <p:nvSpPr>
          <p:cNvPr id="8"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300">
                <a:solidFill>
                  <a:schemeClr val="tx2"/>
                </a:solidFill>
                <a:latin typeface="Arial"/>
                <a:cs typeface="Arial"/>
              </a:defRPr>
            </a:lvl1pPr>
          </a:lstStyle>
          <a:p>
            <a:fld id="{82C21E2D-AF25-BD4B-AFD6-F57C879486DC}" type="slidenum">
              <a:rPr lang="en-US" smtClean="0">
                <a:solidFill>
                  <a:srgbClr val="1F497D"/>
                </a:solidFill>
              </a:rPr>
              <a:pPr/>
              <a:t>‹#›</a:t>
            </a:fld>
            <a:endParaRPr lang="en-US">
              <a:solidFill>
                <a:srgbClr val="1F497D"/>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993212"/>
            <a:ext cx="9143999" cy="836712"/>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44408" y="6021288"/>
            <a:ext cx="771525" cy="771525"/>
          </a:xfrm>
          <a:prstGeom prst="rect">
            <a:avLst/>
          </a:prstGeom>
        </p:spPr>
      </p:pic>
      <p:sp>
        <p:nvSpPr>
          <p:cNvPr id="10" name="Date Placeholder 3"/>
          <p:cNvSpPr txBox="1">
            <a:spLocks/>
          </p:cNvSpPr>
          <p:nvPr userDrawn="1"/>
        </p:nvSpPr>
        <p:spPr>
          <a:xfrm>
            <a:off x="5782296" y="6287266"/>
            <a:ext cx="1114159"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5AA7CF2-18F8-B34D-8E21-03271C4B6F8C}" type="datetimeFigureOut">
              <a:rPr lang="en-US" smtClean="0"/>
              <a:pPr/>
              <a:t>8/7/2023</a:t>
            </a:fld>
            <a:endParaRPr lang="en-US" dirty="0"/>
          </a:p>
        </p:txBody>
      </p:sp>
      <p:sp>
        <p:nvSpPr>
          <p:cNvPr id="11" name="Slide Number Placeholder 5"/>
          <p:cNvSpPr txBox="1">
            <a:spLocks/>
          </p:cNvSpPr>
          <p:nvPr userDrawn="1"/>
        </p:nvSpPr>
        <p:spPr>
          <a:xfrm>
            <a:off x="664103" y="6243743"/>
            <a:ext cx="548640" cy="396240"/>
          </a:xfrm>
          <a:prstGeom prst="bracketPair">
            <a:avLst>
              <a:gd name="adj" fmla="val 17949"/>
            </a:avLst>
          </a:prstGeom>
          <a:ln w="19050">
            <a:solidFill>
              <a:srgbClr val="FFFFFF"/>
            </a:solidFill>
          </a:ln>
        </p:spPr>
        <p:txBody>
          <a:bodyPr vert="horz" lIns="0" tIns="0" rIns="0" bIns="0" rtlCol="0" anchor="ctr"/>
          <a:lstStyle>
            <a:defPPr>
              <a:defRPr lang="en-US"/>
            </a:defPPr>
            <a:lvl1pPr marL="0" algn="ctr" defTabSz="457200" rtl="0" eaLnBrk="1" latinLnBrk="0" hangingPunct="1">
              <a:defRPr sz="1350" kern="1200">
                <a:solidFill>
                  <a:srgbClr val="FFFFFF"/>
                </a:solidFill>
                <a:latin typeface="Arial" pitchFamily="34" charset="0"/>
                <a:ea typeface="+mn-ea"/>
                <a:cs typeface="Arial"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666EFFB-24BF-4F1B-8DE6-5AAEB4F8D3EE}" type="slidenum">
              <a:rPr lang="en-ZA" b="0" smtClean="0">
                <a:latin typeface="Arial Rounded MT Bold" panose="020F0704030504030204" pitchFamily="34" charset="0"/>
              </a:rPr>
              <a:pPr/>
              <a:t>‹#›</a:t>
            </a:fld>
            <a:endParaRPr lang="en-ZA" b="0" dirty="0">
              <a:latin typeface="Arial Rounded MT Bold" panose="020F0704030504030204" pitchFamily="34" charset="0"/>
            </a:endParaRPr>
          </a:p>
        </p:txBody>
      </p:sp>
    </p:spTree>
    <p:extLst>
      <p:ext uri="{BB962C8B-B14F-4D97-AF65-F5344CB8AC3E}">
        <p14:creationId xmlns:p14="http://schemas.microsoft.com/office/powerpoint/2010/main" val="266172816"/>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a:prstGeom prst="rect">
            <a:avLst/>
          </a:prstGeo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40985184"/>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572077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52503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801081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839668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167"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a:prstGeom prst="rect">
            <a:avLst/>
          </a:prstGeo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a:prstGeom prst="rect">
            <a:avLst/>
          </a:prstGeo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986347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167"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335556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2"/>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261839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429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34309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167"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a:prstGeom prst="rect">
            <a:avLst/>
          </a:prstGeo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a:prstGeom prst="rect">
            <a:avLst/>
          </a:prstGeo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5917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167"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973157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2"/>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1099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15AA7CF2-18F8-B34D-8E21-03271C4B6F8C}" type="datetimeFigureOut">
              <a:rPr lang="en-US" smtClean="0">
                <a:solidFill>
                  <a:prstClr val="black"/>
                </a:solidFill>
              </a:rPr>
              <a:pPr/>
              <a:t>8/7/2023</a:t>
            </a:fld>
            <a:endParaRPr lang="en-US">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82C21E2D-AF25-BD4B-AFD6-F57C879486DC}"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2936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10" Type="http://schemas.openxmlformats.org/officeDocument/2006/relationships/theme" Target="../theme/theme4.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10" Type="http://schemas.openxmlformats.org/officeDocument/2006/relationships/theme" Target="../theme/theme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15AA7CF2-18F8-B34D-8E21-03271C4B6F8C}" type="datetimeFigureOut">
              <a:rPr lang="en-US" smtClean="0">
                <a:solidFill>
                  <a:prstClr val="black">
                    <a:tint val="75000"/>
                  </a:prstClr>
                </a:solidFill>
              </a:rPr>
              <a:pPr/>
              <a:t>8/7/2023</a:t>
            </a:fld>
            <a:endParaRPr lang="en-US">
              <a:solidFill>
                <a:prstClr val="black">
                  <a:tint val="75000"/>
                </a:prstClr>
              </a:solidFill>
            </a:endParaRPr>
          </a:p>
        </p:txBody>
      </p:sp>
      <p:sp>
        <p:nvSpPr>
          <p:cNvPr id="3"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300">
                <a:solidFill>
                  <a:schemeClr val="tx2"/>
                </a:solidFill>
                <a:latin typeface="Arial"/>
                <a:cs typeface="Arial"/>
              </a:defRPr>
            </a:lvl1pPr>
          </a:lstStyle>
          <a:p>
            <a:fld id="{82C21E2D-AF25-BD4B-AFD6-F57C879486DC}" type="slidenum">
              <a:rPr lang="en-US" smtClean="0">
                <a:solidFill>
                  <a:srgbClr val="1F497D"/>
                </a:solidFill>
              </a:rPr>
              <a:pPr/>
              <a:t>‹#›</a:t>
            </a:fld>
            <a:endParaRPr lang="en-US">
              <a:solidFill>
                <a:srgbClr val="1F497D"/>
              </a:solidFill>
            </a:endParaRPr>
          </a:p>
        </p:txBody>
      </p:sp>
      <p:pic>
        <p:nvPicPr>
          <p:cNvPr id="4" name="Picture 3"/>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 y="5993212"/>
            <a:ext cx="9143999" cy="836712"/>
          </a:xfrm>
          <a:prstGeom prst="rect">
            <a:avLst/>
          </a:prstGeom>
        </p:spPr>
      </p:pic>
      <p:pic>
        <p:nvPicPr>
          <p:cNvPr id="5" name="Picture 4"/>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244409" y="6021290"/>
            <a:ext cx="771525" cy="771525"/>
          </a:xfrm>
          <a:prstGeom prst="rect">
            <a:avLst/>
          </a:prstGeom>
        </p:spPr>
      </p:pic>
      <p:sp>
        <p:nvSpPr>
          <p:cNvPr id="6" name="Date Placeholder 3"/>
          <p:cNvSpPr txBox="1">
            <a:spLocks/>
          </p:cNvSpPr>
          <p:nvPr userDrawn="1"/>
        </p:nvSpPr>
        <p:spPr>
          <a:xfrm>
            <a:off x="5782296" y="6287268"/>
            <a:ext cx="1114159" cy="365125"/>
          </a:xfrm>
          <a:prstGeom prst="rect">
            <a:avLst/>
          </a:prstGeom>
        </p:spPr>
        <p:txBody>
          <a:bodyPr vert="horz" lIns="99060" tIns="49530" rIns="99060" bIns="49530"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5AA7CF2-18F8-B34D-8E21-03271C4B6F8C}" type="datetimeFigureOut">
              <a:rPr lang="en-US" sz="1300" smtClean="0"/>
              <a:pPr/>
              <a:t>8/7/2023</a:t>
            </a:fld>
            <a:endParaRPr lang="en-US" sz="1300" dirty="0"/>
          </a:p>
        </p:txBody>
      </p:sp>
      <p:sp>
        <p:nvSpPr>
          <p:cNvPr id="7" name="Slide Number Placeholder 5"/>
          <p:cNvSpPr txBox="1">
            <a:spLocks/>
          </p:cNvSpPr>
          <p:nvPr userDrawn="1"/>
        </p:nvSpPr>
        <p:spPr>
          <a:xfrm>
            <a:off x="664103" y="6243743"/>
            <a:ext cx="548640" cy="396240"/>
          </a:xfrm>
          <a:prstGeom prst="bracketPair">
            <a:avLst>
              <a:gd name="adj" fmla="val 17949"/>
            </a:avLst>
          </a:prstGeom>
          <a:ln w="19050">
            <a:solidFill>
              <a:srgbClr val="FFFFFF"/>
            </a:solidFill>
          </a:ln>
        </p:spPr>
        <p:txBody>
          <a:bodyPr vert="horz" lIns="0" tIns="0" rIns="0" bIns="0" rtlCol="0" anchor="ctr"/>
          <a:lstStyle>
            <a:defPPr>
              <a:defRPr lang="en-US"/>
            </a:defPPr>
            <a:lvl1pPr marL="0" algn="ctr" defTabSz="457200" rtl="0" eaLnBrk="1" latinLnBrk="0" hangingPunct="1">
              <a:defRPr sz="1350" kern="1200">
                <a:solidFill>
                  <a:srgbClr val="FFFFFF"/>
                </a:solidFill>
                <a:latin typeface="Arial" pitchFamily="34" charset="0"/>
                <a:ea typeface="+mn-ea"/>
                <a:cs typeface="Arial"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666EFFB-24BF-4F1B-8DE6-5AAEB4F8D3EE}" type="slidenum">
              <a:rPr lang="en-ZA" sz="1462" b="0" smtClean="0">
                <a:latin typeface="Arial Rounded MT Bold" panose="020F0704030504030204" pitchFamily="34" charset="0"/>
              </a:rPr>
              <a:pPr/>
              <a:t>‹#›</a:t>
            </a:fld>
            <a:endParaRPr lang="en-ZA" sz="1462" b="0" dirty="0">
              <a:latin typeface="Arial Rounded MT Bold" panose="020F0704030504030204" pitchFamily="34" charset="0"/>
            </a:endParaRPr>
          </a:p>
        </p:txBody>
      </p:sp>
    </p:spTree>
    <p:extLst>
      <p:ext uri="{BB962C8B-B14F-4D97-AF65-F5344CB8AC3E}">
        <p14:creationId xmlns:p14="http://schemas.microsoft.com/office/powerpoint/2010/main" val="19461693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Lst>
  <p:timing>
    <p:tnLst>
      <p:par>
        <p:cTn id="1" dur="indefinite" restart="never" nodeType="tmRoot"/>
      </p:par>
    </p:tnLst>
  </p:timing>
  <p:txStyles>
    <p:titleStyle>
      <a:lvl1pPr algn="ctr" defTabSz="495285"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495285" rtl="0" eaLnBrk="1" latinLnBrk="0" hangingPunct="1">
        <a:spcBef>
          <a:spcPct val="20000"/>
        </a:spcBef>
        <a:buFont typeface="Arial"/>
        <a:buChar char="•"/>
        <a:defRPr sz="3467" kern="1200">
          <a:solidFill>
            <a:schemeClr val="tx1"/>
          </a:solidFill>
          <a:latin typeface="+mn-lt"/>
          <a:ea typeface="+mn-ea"/>
          <a:cs typeface="+mn-cs"/>
        </a:defRPr>
      </a:lvl1pPr>
      <a:lvl2pPr marL="804838" indent="-309553" algn="l" defTabSz="495285" rtl="0" eaLnBrk="1" latinLnBrk="0" hangingPunct="1">
        <a:spcBef>
          <a:spcPct val="20000"/>
        </a:spcBef>
        <a:buFont typeface="Arial"/>
        <a:buChar char="–"/>
        <a:defRPr sz="3033" kern="1200">
          <a:solidFill>
            <a:schemeClr val="tx1"/>
          </a:solidFill>
          <a:latin typeface="+mn-lt"/>
          <a:ea typeface="+mn-ea"/>
          <a:cs typeface="+mn-cs"/>
        </a:defRPr>
      </a:lvl2pPr>
      <a:lvl3pPr marL="1238212" indent="-247642" algn="l" defTabSz="495285" rtl="0" eaLnBrk="1" latinLnBrk="0" hangingPunct="1">
        <a:spcBef>
          <a:spcPct val="20000"/>
        </a:spcBef>
        <a:buFont typeface="Arial"/>
        <a:buChar char="•"/>
        <a:defRPr sz="2600" kern="1200">
          <a:solidFill>
            <a:schemeClr val="tx1"/>
          </a:solidFill>
          <a:latin typeface="+mn-lt"/>
          <a:ea typeface="+mn-ea"/>
          <a:cs typeface="+mn-cs"/>
        </a:defRPr>
      </a:lvl3pPr>
      <a:lvl4pPr marL="1733497" indent="-247642" algn="l" defTabSz="495285" rtl="0" eaLnBrk="1" latinLnBrk="0" hangingPunct="1">
        <a:spcBef>
          <a:spcPct val="20000"/>
        </a:spcBef>
        <a:buFont typeface="Arial"/>
        <a:buChar char="–"/>
        <a:defRPr sz="2167" kern="1200">
          <a:solidFill>
            <a:schemeClr val="tx1"/>
          </a:solidFill>
          <a:latin typeface="+mn-lt"/>
          <a:ea typeface="+mn-ea"/>
          <a:cs typeface="+mn-cs"/>
        </a:defRPr>
      </a:lvl4pPr>
      <a:lvl5pPr marL="2228781" indent="-247642" algn="l" defTabSz="495285" rtl="0" eaLnBrk="1" latinLnBrk="0" hangingPunct="1">
        <a:spcBef>
          <a:spcPct val="20000"/>
        </a:spcBef>
        <a:buFont typeface="Arial"/>
        <a:buChar char="»"/>
        <a:defRPr sz="2167" kern="1200">
          <a:solidFill>
            <a:schemeClr val="tx1"/>
          </a:solidFill>
          <a:latin typeface="+mn-lt"/>
          <a:ea typeface="+mn-ea"/>
          <a:cs typeface="+mn-cs"/>
        </a:defRPr>
      </a:lvl5pPr>
      <a:lvl6pPr marL="2724066" indent="-247642" algn="l" defTabSz="495285" rtl="0" eaLnBrk="1" latinLnBrk="0" hangingPunct="1">
        <a:spcBef>
          <a:spcPct val="20000"/>
        </a:spcBef>
        <a:buFont typeface="Arial"/>
        <a:buChar char="•"/>
        <a:defRPr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sz="2167" kern="1200">
          <a:solidFill>
            <a:schemeClr val="tx1"/>
          </a:solidFill>
          <a:latin typeface="+mn-lt"/>
          <a:ea typeface="+mn-ea"/>
          <a:cs typeface="+mn-cs"/>
        </a:defRPr>
      </a:lvl8pPr>
      <a:lvl9pPr marL="4209920" indent="-247642" algn="l" defTabSz="495285" rtl="0" eaLnBrk="1" latinLnBrk="0" hangingPunct="1">
        <a:spcBef>
          <a:spcPct val="20000"/>
        </a:spcBef>
        <a:buFont typeface="Arial"/>
        <a:buChar char="•"/>
        <a:defRPr sz="2167" kern="1200">
          <a:solidFill>
            <a:schemeClr val="tx1"/>
          </a:solidFill>
          <a:latin typeface="+mn-lt"/>
          <a:ea typeface="+mn-ea"/>
          <a:cs typeface="+mn-cs"/>
        </a:defRPr>
      </a:lvl9pPr>
    </p:bodyStyle>
    <p:otherStyle>
      <a:defPPr>
        <a:defRPr lang="en-US"/>
      </a:defPPr>
      <a:lvl1pPr marL="0" algn="l" defTabSz="495285" rtl="0" eaLnBrk="1" latinLnBrk="0" hangingPunct="1">
        <a:defRPr sz="1950" kern="1200">
          <a:solidFill>
            <a:schemeClr val="tx1"/>
          </a:solidFill>
          <a:latin typeface="+mn-lt"/>
          <a:ea typeface="+mn-ea"/>
          <a:cs typeface="+mn-cs"/>
        </a:defRPr>
      </a:lvl1pPr>
      <a:lvl2pPr marL="495285" algn="l" defTabSz="495285" rtl="0" eaLnBrk="1" latinLnBrk="0" hangingPunct="1">
        <a:defRPr sz="1950" kern="1200">
          <a:solidFill>
            <a:schemeClr val="tx1"/>
          </a:solidFill>
          <a:latin typeface="+mn-lt"/>
          <a:ea typeface="+mn-ea"/>
          <a:cs typeface="+mn-cs"/>
        </a:defRPr>
      </a:lvl2pPr>
      <a:lvl3pPr marL="990570" algn="l" defTabSz="495285" rtl="0" eaLnBrk="1" latinLnBrk="0" hangingPunct="1">
        <a:defRPr sz="1950" kern="1200">
          <a:solidFill>
            <a:schemeClr val="tx1"/>
          </a:solidFill>
          <a:latin typeface="+mn-lt"/>
          <a:ea typeface="+mn-ea"/>
          <a:cs typeface="+mn-cs"/>
        </a:defRPr>
      </a:lvl3pPr>
      <a:lvl4pPr marL="1485854" algn="l" defTabSz="495285" rtl="0" eaLnBrk="1" latinLnBrk="0" hangingPunct="1">
        <a:defRPr sz="1950" kern="1200">
          <a:solidFill>
            <a:schemeClr val="tx1"/>
          </a:solidFill>
          <a:latin typeface="+mn-lt"/>
          <a:ea typeface="+mn-ea"/>
          <a:cs typeface="+mn-cs"/>
        </a:defRPr>
      </a:lvl4pPr>
      <a:lvl5pPr marL="1981139" algn="l" defTabSz="495285" rtl="0" eaLnBrk="1" latinLnBrk="0" hangingPunct="1">
        <a:defRPr sz="1950" kern="1200">
          <a:solidFill>
            <a:schemeClr val="tx1"/>
          </a:solidFill>
          <a:latin typeface="+mn-lt"/>
          <a:ea typeface="+mn-ea"/>
          <a:cs typeface="+mn-cs"/>
        </a:defRPr>
      </a:lvl5pPr>
      <a:lvl6pPr marL="2476424" algn="l" defTabSz="495285" rtl="0" eaLnBrk="1" latinLnBrk="0" hangingPunct="1">
        <a:defRPr sz="1950" kern="1200">
          <a:solidFill>
            <a:schemeClr val="tx1"/>
          </a:solidFill>
          <a:latin typeface="+mn-lt"/>
          <a:ea typeface="+mn-ea"/>
          <a:cs typeface="+mn-cs"/>
        </a:defRPr>
      </a:lvl6pPr>
      <a:lvl7pPr marL="2971709" algn="l" defTabSz="495285" rtl="0" eaLnBrk="1" latinLnBrk="0" hangingPunct="1">
        <a:defRPr sz="1950" kern="1200">
          <a:solidFill>
            <a:schemeClr val="tx1"/>
          </a:solidFill>
          <a:latin typeface="+mn-lt"/>
          <a:ea typeface="+mn-ea"/>
          <a:cs typeface="+mn-cs"/>
        </a:defRPr>
      </a:lvl7pPr>
      <a:lvl8pPr marL="3466993" algn="l" defTabSz="495285" rtl="0" eaLnBrk="1" latinLnBrk="0" hangingPunct="1">
        <a:defRPr sz="1950" kern="1200">
          <a:solidFill>
            <a:schemeClr val="tx1"/>
          </a:solidFill>
          <a:latin typeface="+mn-lt"/>
          <a:ea typeface="+mn-ea"/>
          <a:cs typeface="+mn-cs"/>
        </a:defRPr>
      </a:lvl8pPr>
      <a:lvl9pPr marL="3962278" algn="l" defTabSz="495285" rtl="0" eaLnBrk="1" latinLnBrk="0" hangingPunct="1">
        <a:defRPr sz="19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61693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Lst>
  <p:txStyles>
    <p:titleStyle>
      <a:lvl1pPr algn="ctr" defTabSz="495285"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495285" rtl="0" eaLnBrk="1" latinLnBrk="0" hangingPunct="1">
        <a:spcBef>
          <a:spcPct val="20000"/>
        </a:spcBef>
        <a:buFont typeface="Arial"/>
        <a:buChar char="•"/>
        <a:defRPr sz="3467" kern="1200">
          <a:solidFill>
            <a:schemeClr val="tx1"/>
          </a:solidFill>
          <a:latin typeface="+mn-lt"/>
          <a:ea typeface="+mn-ea"/>
          <a:cs typeface="+mn-cs"/>
        </a:defRPr>
      </a:lvl1pPr>
      <a:lvl2pPr marL="804838" indent="-309553" algn="l" defTabSz="495285" rtl="0" eaLnBrk="1" latinLnBrk="0" hangingPunct="1">
        <a:spcBef>
          <a:spcPct val="20000"/>
        </a:spcBef>
        <a:buFont typeface="Arial"/>
        <a:buChar char="–"/>
        <a:defRPr sz="3033" kern="1200">
          <a:solidFill>
            <a:schemeClr val="tx1"/>
          </a:solidFill>
          <a:latin typeface="+mn-lt"/>
          <a:ea typeface="+mn-ea"/>
          <a:cs typeface="+mn-cs"/>
        </a:defRPr>
      </a:lvl2pPr>
      <a:lvl3pPr marL="1238212" indent="-247642" algn="l" defTabSz="495285" rtl="0" eaLnBrk="1" latinLnBrk="0" hangingPunct="1">
        <a:spcBef>
          <a:spcPct val="20000"/>
        </a:spcBef>
        <a:buFont typeface="Arial"/>
        <a:buChar char="•"/>
        <a:defRPr sz="2600" kern="1200">
          <a:solidFill>
            <a:schemeClr val="tx1"/>
          </a:solidFill>
          <a:latin typeface="+mn-lt"/>
          <a:ea typeface="+mn-ea"/>
          <a:cs typeface="+mn-cs"/>
        </a:defRPr>
      </a:lvl3pPr>
      <a:lvl4pPr marL="1733497" indent="-247642" algn="l" defTabSz="495285" rtl="0" eaLnBrk="1" latinLnBrk="0" hangingPunct="1">
        <a:spcBef>
          <a:spcPct val="20000"/>
        </a:spcBef>
        <a:buFont typeface="Arial"/>
        <a:buChar char="–"/>
        <a:defRPr sz="2167" kern="1200">
          <a:solidFill>
            <a:schemeClr val="tx1"/>
          </a:solidFill>
          <a:latin typeface="+mn-lt"/>
          <a:ea typeface="+mn-ea"/>
          <a:cs typeface="+mn-cs"/>
        </a:defRPr>
      </a:lvl4pPr>
      <a:lvl5pPr marL="2228781" indent="-247642" algn="l" defTabSz="495285" rtl="0" eaLnBrk="1" latinLnBrk="0" hangingPunct="1">
        <a:spcBef>
          <a:spcPct val="20000"/>
        </a:spcBef>
        <a:buFont typeface="Arial"/>
        <a:buChar char="»"/>
        <a:defRPr sz="2167" kern="1200">
          <a:solidFill>
            <a:schemeClr val="tx1"/>
          </a:solidFill>
          <a:latin typeface="+mn-lt"/>
          <a:ea typeface="+mn-ea"/>
          <a:cs typeface="+mn-cs"/>
        </a:defRPr>
      </a:lvl5pPr>
      <a:lvl6pPr marL="2724066" indent="-247642" algn="l" defTabSz="495285" rtl="0" eaLnBrk="1" latinLnBrk="0" hangingPunct="1">
        <a:spcBef>
          <a:spcPct val="20000"/>
        </a:spcBef>
        <a:buFont typeface="Arial"/>
        <a:buChar char="•"/>
        <a:defRPr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sz="2167" kern="1200">
          <a:solidFill>
            <a:schemeClr val="tx1"/>
          </a:solidFill>
          <a:latin typeface="+mn-lt"/>
          <a:ea typeface="+mn-ea"/>
          <a:cs typeface="+mn-cs"/>
        </a:defRPr>
      </a:lvl8pPr>
      <a:lvl9pPr marL="4209920" indent="-247642" algn="l" defTabSz="495285" rtl="0" eaLnBrk="1" latinLnBrk="0" hangingPunct="1">
        <a:spcBef>
          <a:spcPct val="20000"/>
        </a:spcBef>
        <a:buFont typeface="Arial"/>
        <a:buChar char="•"/>
        <a:defRPr sz="2167" kern="1200">
          <a:solidFill>
            <a:schemeClr val="tx1"/>
          </a:solidFill>
          <a:latin typeface="+mn-lt"/>
          <a:ea typeface="+mn-ea"/>
          <a:cs typeface="+mn-cs"/>
        </a:defRPr>
      </a:lvl9pPr>
    </p:bodyStyle>
    <p:otherStyle>
      <a:defPPr>
        <a:defRPr lang="en-US"/>
      </a:defPPr>
      <a:lvl1pPr marL="0" algn="l" defTabSz="495285" rtl="0" eaLnBrk="1" latinLnBrk="0" hangingPunct="1">
        <a:defRPr sz="1950" kern="1200">
          <a:solidFill>
            <a:schemeClr val="tx1"/>
          </a:solidFill>
          <a:latin typeface="+mn-lt"/>
          <a:ea typeface="+mn-ea"/>
          <a:cs typeface="+mn-cs"/>
        </a:defRPr>
      </a:lvl1pPr>
      <a:lvl2pPr marL="495285" algn="l" defTabSz="495285" rtl="0" eaLnBrk="1" latinLnBrk="0" hangingPunct="1">
        <a:defRPr sz="1950" kern="1200">
          <a:solidFill>
            <a:schemeClr val="tx1"/>
          </a:solidFill>
          <a:latin typeface="+mn-lt"/>
          <a:ea typeface="+mn-ea"/>
          <a:cs typeface="+mn-cs"/>
        </a:defRPr>
      </a:lvl2pPr>
      <a:lvl3pPr marL="990570" algn="l" defTabSz="495285" rtl="0" eaLnBrk="1" latinLnBrk="0" hangingPunct="1">
        <a:defRPr sz="1950" kern="1200">
          <a:solidFill>
            <a:schemeClr val="tx1"/>
          </a:solidFill>
          <a:latin typeface="+mn-lt"/>
          <a:ea typeface="+mn-ea"/>
          <a:cs typeface="+mn-cs"/>
        </a:defRPr>
      </a:lvl3pPr>
      <a:lvl4pPr marL="1485854" algn="l" defTabSz="495285" rtl="0" eaLnBrk="1" latinLnBrk="0" hangingPunct="1">
        <a:defRPr sz="1950" kern="1200">
          <a:solidFill>
            <a:schemeClr val="tx1"/>
          </a:solidFill>
          <a:latin typeface="+mn-lt"/>
          <a:ea typeface="+mn-ea"/>
          <a:cs typeface="+mn-cs"/>
        </a:defRPr>
      </a:lvl4pPr>
      <a:lvl5pPr marL="1981139" algn="l" defTabSz="495285" rtl="0" eaLnBrk="1" latinLnBrk="0" hangingPunct="1">
        <a:defRPr sz="1950" kern="1200">
          <a:solidFill>
            <a:schemeClr val="tx1"/>
          </a:solidFill>
          <a:latin typeface="+mn-lt"/>
          <a:ea typeface="+mn-ea"/>
          <a:cs typeface="+mn-cs"/>
        </a:defRPr>
      </a:lvl5pPr>
      <a:lvl6pPr marL="2476424" algn="l" defTabSz="495285" rtl="0" eaLnBrk="1" latinLnBrk="0" hangingPunct="1">
        <a:defRPr sz="1950" kern="1200">
          <a:solidFill>
            <a:schemeClr val="tx1"/>
          </a:solidFill>
          <a:latin typeface="+mn-lt"/>
          <a:ea typeface="+mn-ea"/>
          <a:cs typeface="+mn-cs"/>
        </a:defRPr>
      </a:lvl6pPr>
      <a:lvl7pPr marL="2971709" algn="l" defTabSz="495285" rtl="0" eaLnBrk="1" latinLnBrk="0" hangingPunct="1">
        <a:defRPr sz="1950" kern="1200">
          <a:solidFill>
            <a:schemeClr val="tx1"/>
          </a:solidFill>
          <a:latin typeface="+mn-lt"/>
          <a:ea typeface="+mn-ea"/>
          <a:cs typeface="+mn-cs"/>
        </a:defRPr>
      </a:lvl7pPr>
      <a:lvl8pPr marL="3466993" algn="l" defTabSz="495285" rtl="0" eaLnBrk="1" latinLnBrk="0" hangingPunct="1">
        <a:defRPr sz="1950" kern="1200">
          <a:solidFill>
            <a:schemeClr val="tx1"/>
          </a:solidFill>
          <a:latin typeface="+mn-lt"/>
          <a:ea typeface="+mn-ea"/>
          <a:cs typeface="+mn-cs"/>
        </a:defRPr>
      </a:lvl8pPr>
      <a:lvl9pPr marL="3962278" algn="l" defTabSz="495285" rtl="0" eaLnBrk="1" latinLnBrk="0" hangingPunct="1">
        <a:defRPr sz="19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3E609522-8E9E-8A4D-8D58-DD96833AC115}" type="datetimeFigureOut">
              <a:rPr lang="en-US" smtClean="0"/>
              <a:t>8/7/2023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EE032848-E4B0-EB41-81BB-818050D014CD}" type="slidenum">
              <a:rPr lang="en-US" smtClean="0"/>
              <a:t>‹#›</a:t>
            </a:fld>
            <a:endParaRPr lang="en-US"/>
          </a:p>
        </p:txBody>
      </p:sp>
    </p:spTree>
    <p:extLst>
      <p:ext uri="{BB962C8B-B14F-4D97-AF65-F5344CB8AC3E}">
        <p14:creationId xmlns:p14="http://schemas.microsoft.com/office/powerpoint/2010/main" val="182628748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Lst>
  <p:txStyles>
    <p:titleStyle>
      <a:lvl1pPr algn="ctr" defTabSz="495285"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495285" rtl="0" eaLnBrk="1" latinLnBrk="0" hangingPunct="1">
        <a:spcBef>
          <a:spcPct val="20000"/>
        </a:spcBef>
        <a:buFont typeface="Arial"/>
        <a:buChar char="•"/>
        <a:defRPr sz="3467" kern="1200">
          <a:solidFill>
            <a:schemeClr val="tx1"/>
          </a:solidFill>
          <a:latin typeface="+mn-lt"/>
          <a:ea typeface="+mn-ea"/>
          <a:cs typeface="+mn-cs"/>
        </a:defRPr>
      </a:lvl1pPr>
      <a:lvl2pPr marL="804838" indent="-309553" algn="l" defTabSz="495285" rtl="0" eaLnBrk="1" latinLnBrk="0" hangingPunct="1">
        <a:spcBef>
          <a:spcPct val="20000"/>
        </a:spcBef>
        <a:buFont typeface="Arial"/>
        <a:buChar char="–"/>
        <a:defRPr sz="3033" kern="1200">
          <a:solidFill>
            <a:schemeClr val="tx1"/>
          </a:solidFill>
          <a:latin typeface="+mn-lt"/>
          <a:ea typeface="+mn-ea"/>
          <a:cs typeface="+mn-cs"/>
        </a:defRPr>
      </a:lvl2pPr>
      <a:lvl3pPr marL="1238212" indent="-247642" algn="l" defTabSz="495285" rtl="0" eaLnBrk="1" latinLnBrk="0" hangingPunct="1">
        <a:spcBef>
          <a:spcPct val="20000"/>
        </a:spcBef>
        <a:buFont typeface="Arial"/>
        <a:buChar char="•"/>
        <a:defRPr sz="2600" kern="1200">
          <a:solidFill>
            <a:schemeClr val="tx1"/>
          </a:solidFill>
          <a:latin typeface="+mn-lt"/>
          <a:ea typeface="+mn-ea"/>
          <a:cs typeface="+mn-cs"/>
        </a:defRPr>
      </a:lvl3pPr>
      <a:lvl4pPr marL="1733497" indent="-247642" algn="l" defTabSz="495285" rtl="0" eaLnBrk="1" latinLnBrk="0" hangingPunct="1">
        <a:spcBef>
          <a:spcPct val="20000"/>
        </a:spcBef>
        <a:buFont typeface="Arial"/>
        <a:buChar char="–"/>
        <a:defRPr sz="2167" kern="1200">
          <a:solidFill>
            <a:schemeClr val="tx1"/>
          </a:solidFill>
          <a:latin typeface="+mn-lt"/>
          <a:ea typeface="+mn-ea"/>
          <a:cs typeface="+mn-cs"/>
        </a:defRPr>
      </a:lvl4pPr>
      <a:lvl5pPr marL="2228781" indent="-247642" algn="l" defTabSz="495285" rtl="0" eaLnBrk="1" latinLnBrk="0" hangingPunct="1">
        <a:spcBef>
          <a:spcPct val="20000"/>
        </a:spcBef>
        <a:buFont typeface="Arial"/>
        <a:buChar char="»"/>
        <a:defRPr sz="2167" kern="1200">
          <a:solidFill>
            <a:schemeClr val="tx1"/>
          </a:solidFill>
          <a:latin typeface="+mn-lt"/>
          <a:ea typeface="+mn-ea"/>
          <a:cs typeface="+mn-cs"/>
        </a:defRPr>
      </a:lvl5pPr>
      <a:lvl6pPr marL="2724066" indent="-247642" algn="l" defTabSz="495285" rtl="0" eaLnBrk="1" latinLnBrk="0" hangingPunct="1">
        <a:spcBef>
          <a:spcPct val="20000"/>
        </a:spcBef>
        <a:buFont typeface="Arial"/>
        <a:buChar char="•"/>
        <a:defRPr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sz="2167" kern="1200">
          <a:solidFill>
            <a:schemeClr val="tx1"/>
          </a:solidFill>
          <a:latin typeface="+mn-lt"/>
          <a:ea typeface="+mn-ea"/>
          <a:cs typeface="+mn-cs"/>
        </a:defRPr>
      </a:lvl8pPr>
      <a:lvl9pPr marL="4209920" indent="-247642" algn="l" defTabSz="495285" rtl="0" eaLnBrk="1" latinLnBrk="0" hangingPunct="1">
        <a:spcBef>
          <a:spcPct val="20000"/>
        </a:spcBef>
        <a:buFont typeface="Arial"/>
        <a:buChar char="•"/>
        <a:defRPr sz="2167" kern="1200">
          <a:solidFill>
            <a:schemeClr val="tx1"/>
          </a:solidFill>
          <a:latin typeface="+mn-lt"/>
          <a:ea typeface="+mn-ea"/>
          <a:cs typeface="+mn-cs"/>
        </a:defRPr>
      </a:lvl9pPr>
    </p:bodyStyle>
    <p:otherStyle>
      <a:defPPr>
        <a:defRPr lang="en-US"/>
      </a:defPPr>
      <a:lvl1pPr marL="0" algn="l" defTabSz="495285" rtl="0" eaLnBrk="1" latinLnBrk="0" hangingPunct="1">
        <a:defRPr sz="1950" kern="1200">
          <a:solidFill>
            <a:schemeClr val="tx1"/>
          </a:solidFill>
          <a:latin typeface="+mn-lt"/>
          <a:ea typeface="+mn-ea"/>
          <a:cs typeface="+mn-cs"/>
        </a:defRPr>
      </a:lvl1pPr>
      <a:lvl2pPr marL="495285" algn="l" defTabSz="495285" rtl="0" eaLnBrk="1" latinLnBrk="0" hangingPunct="1">
        <a:defRPr sz="1950" kern="1200">
          <a:solidFill>
            <a:schemeClr val="tx1"/>
          </a:solidFill>
          <a:latin typeface="+mn-lt"/>
          <a:ea typeface="+mn-ea"/>
          <a:cs typeface="+mn-cs"/>
        </a:defRPr>
      </a:lvl2pPr>
      <a:lvl3pPr marL="990570" algn="l" defTabSz="495285" rtl="0" eaLnBrk="1" latinLnBrk="0" hangingPunct="1">
        <a:defRPr sz="1950" kern="1200">
          <a:solidFill>
            <a:schemeClr val="tx1"/>
          </a:solidFill>
          <a:latin typeface="+mn-lt"/>
          <a:ea typeface="+mn-ea"/>
          <a:cs typeface="+mn-cs"/>
        </a:defRPr>
      </a:lvl3pPr>
      <a:lvl4pPr marL="1485854" algn="l" defTabSz="495285" rtl="0" eaLnBrk="1" latinLnBrk="0" hangingPunct="1">
        <a:defRPr sz="1950" kern="1200">
          <a:solidFill>
            <a:schemeClr val="tx1"/>
          </a:solidFill>
          <a:latin typeface="+mn-lt"/>
          <a:ea typeface="+mn-ea"/>
          <a:cs typeface="+mn-cs"/>
        </a:defRPr>
      </a:lvl4pPr>
      <a:lvl5pPr marL="1981139" algn="l" defTabSz="495285" rtl="0" eaLnBrk="1" latinLnBrk="0" hangingPunct="1">
        <a:defRPr sz="1950" kern="1200">
          <a:solidFill>
            <a:schemeClr val="tx1"/>
          </a:solidFill>
          <a:latin typeface="+mn-lt"/>
          <a:ea typeface="+mn-ea"/>
          <a:cs typeface="+mn-cs"/>
        </a:defRPr>
      </a:lvl5pPr>
      <a:lvl6pPr marL="2476424" algn="l" defTabSz="495285" rtl="0" eaLnBrk="1" latinLnBrk="0" hangingPunct="1">
        <a:defRPr sz="1950" kern="1200">
          <a:solidFill>
            <a:schemeClr val="tx1"/>
          </a:solidFill>
          <a:latin typeface="+mn-lt"/>
          <a:ea typeface="+mn-ea"/>
          <a:cs typeface="+mn-cs"/>
        </a:defRPr>
      </a:lvl6pPr>
      <a:lvl7pPr marL="2971709" algn="l" defTabSz="495285" rtl="0" eaLnBrk="1" latinLnBrk="0" hangingPunct="1">
        <a:defRPr sz="1950" kern="1200">
          <a:solidFill>
            <a:schemeClr val="tx1"/>
          </a:solidFill>
          <a:latin typeface="+mn-lt"/>
          <a:ea typeface="+mn-ea"/>
          <a:cs typeface="+mn-cs"/>
        </a:defRPr>
      </a:lvl7pPr>
      <a:lvl8pPr marL="3466993" algn="l" defTabSz="495285" rtl="0" eaLnBrk="1" latinLnBrk="0" hangingPunct="1">
        <a:defRPr sz="1950" kern="1200">
          <a:solidFill>
            <a:schemeClr val="tx1"/>
          </a:solidFill>
          <a:latin typeface="+mn-lt"/>
          <a:ea typeface="+mn-ea"/>
          <a:cs typeface="+mn-cs"/>
        </a:defRPr>
      </a:lvl8pPr>
      <a:lvl9pPr marL="3962278" algn="l" defTabSz="495285" rtl="0" eaLnBrk="1" latinLnBrk="0" hangingPunct="1">
        <a:defRPr sz="19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EFE6BB35-5B4D-A349-A5AB-F93395F850E7}" type="datetimeFigureOut">
              <a:rPr lang="en-US" smtClean="0"/>
              <a:t>8/7/2023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A80CD44C-7CB1-DC4F-9703-8169869B9A4D}" type="slidenum">
              <a:rPr lang="en-US" smtClean="0"/>
              <a:t>‹#›</a:t>
            </a:fld>
            <a:endParaRPr lang="en-US"/>
          </a:p>
        </p:txBody>
      </p:sp>
    </p:spTree>
    <p:extLst>
      <p:ext uri="{BB962C8B-B14F-4D97-AF65-F5344CB8AC3E}">
        <p14:creationId xmlns:p14="http://schemas.microsoft.com/office/powerpoint/2010/main" val="270524544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Lst>
  <p:txStyles>
    <p:titleStyle>
      <a:lvl1pPr algn="ctr" defTabSz="495285"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495285" rtl="0" eaLnBrk="1" latinLnBrk="0" hangingPunct="1">
        <a:spcBef>
          <a:spcPct val="20000"/>
        </a:spcBef>
        <a:buFont typeface="Arial"/>
        <a:buChar char="•"/>
        <a:defRPr sz="3467" kern="1200">
          <a:solidFill>
            <a:schemeClr val="tx1"/>
          </a:solidFill>
          <a:latin typeface="+mn-lt"/>
          <a:ea typeface="+mn-ea"/>
          <a:cs typeface="+mn-cs"/>
        </a:defRPr>
      </a:lvl1pPr>
      <a:lvl2pPr marL="804838" indent="-309553" algn="l" defTabSz="495285" rtl="0" eaLnBrk="1" latinLnBrk="0" hangingPunct="1">
        <a:spcBef>
          <a:spcPct val="20000"/>
        </a:spcBef>
        <a:buFont typeface="Arial"/>
        <a:buChar char="–"/>
        <a:defRPr sz="3033" kern="1200">
          <a:solidFill>
            <a:schemeClr val="tx1"/>
          </a:solidFill>
          <a:latin typeface="+mn-lt"/>
          <a:ea typeface="+mn-ea"/>
          <a:cs typeface="+mn-cs"/>
        </a:defRPr>
      </a:lvl2pPr>
      <a:lvl3pPr marL="1238212" indent="-247642" algn="l" defTabSz="495285" rtl="0" eaLnBrk="1" latinLnBrk="0" hangingPunct="1">
        <a:spcBef>
          <a:spcPct val="20000"/>
        </a:spcBef>
        <a:buFont typeface="Arial"/>
        <a:buChar char="•"/>
        <a:defRPr sz="2600" kern="1200">
          <a:solidFill>
            <a:schemeClr val="tx1"/>
          </a:solidFill>
          <a:latin typeface="+mn-lt"/>
          <a:ea typeface="+mn-ea"/>
          <a:cs typeface="+mn-cs"/>
        </a:defRPr>
      </a:lvl3pPr>
      <a:lvl4pPr marL="1733497" indent="-247642" algn="l" defTabSz="495285" rtl="0" eaLnBrk="1" latinLnBrk="0" hangingPunct="1">
        <a:spcBef>
          <a:spcPct val="20000"/>
        </a:spcBef>
        <a:buFont typeface="Arial"/>
        <a:buChar char="–"/>
        <a:defRPr sz="2167" kern="1200">
          <a:solidFill>
            <a:schemeClr val="tx1"/>
          </a:solidFill>
          <a:latin typeface="+mn-lt"/>
          <a:ea typeface="+mn-ea"/>
          <a:cs typeface="+mn-cs"/>
        </a:defRPr>
      </a:lvl4pPr>
      <a:lvl5pPr marL="2228781" indent="-247642" algn="l" defTabSz="495285" rtl="0" eaLnBrk="1" latinLnBrk="0" hangingPunct="1">
        <a:spcBef>
          <a:spcPct val="20000"/>
        </a:spcBef>
        <a:buFont typeface="Arial"/>
        <a:buChar char="»"/>
        <a:defRPr sz="2167" kern="1200">
          <a:solidFill>
            <a:schemeClr val="tx1"/>
          </a:solidFill>
          <a:latin typeface="+mn-lt"/>
          <a:ea typeface="+mn-ea"/>
          <a:cs typeface="+mn-cs"/>
        </a:defRPr>
      </a:lvl5pPr>
      <a:lvl6pPr marL="2724066" indent="-247642" algn="l" defTabSz="495285" rtl="0" eaLnBrk="1" latinLnBrk="0" hangingPunct="1">
        <a:spcBef>
          <a:spcPct val="20000"/>
        </a:spcBef>
        <a:buFont typeface="Arial"/>
        <a:buChar char="•"/>
        <a:defRPr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sz="2167" kern="1200">
          <a:solidFill>
            <a:schemeClr val="tx1"/>
          </a:solidFill>
          <a:latin typeface="+mn-lt"/>
          <a:ea typeface="+mn-ea"/>
          <a:cs typeface="+mn-cs"/>
        </a:defRPr>
      </a:lvl8pPr>
      <a:lvl9pPr marL="4209920" indent="-247642" algn="l" defTabSz="495285" rtl="0" eaLnBrk="1" latinLnBrk="0" hangingPunct="1">
        <a:spcBef>
          <a:spcPct val="20000"/>
        </a:spcBef>
        <a:buFont typeface="Arial"/>
        <a:buChar char="•"/>
        <a:defRPr sz="2167" kern="1200">
          <a:solidFill>
            <a:schemeClr val="tx1"/>
          </a:solidFill>
          <a:latin typeface="+mn-lt"/>
          <a:ea typeface="+mn-ea"/>
          <a:cs typeface="+mn-cs"/>
        </a:defRPr>
      </a:lvl9pPr>
    </p:bodyStyle>
    <p:otherStyle>
      <a:defPPr>
        <a:defRPr lang="en-US"/>
      </a:defPPr>
      <a:lvl1pPr marL="0" algn="l" defTabSz="495285" rtl="0" eaLnBrk="1" latinLnBrk="0" hangingPunct="1">
        <a:defRPr sz="1950" kern="1200">
          <a:solidFill>
            <a:schemeClr val="tx1"/>
          </a:solidFill>
          <a:latin typeface="+mn-lt"/>
          <a:ea typeface="+mn-ea"/>
          <a:cs typeface="+mn-cs"/>
        </a:defRPr>
      </a:lvl1pPr>
      <a:lvl2pPr marL="495285" algn="l" defTabSz="495285" rtl="0" eaLnBrk="1" latinLnBrk="0" hangingPunct="1">
        <a:defRPr sz="1950" kern="1200">
          <a:solidFill>
            <a:schemeClr val="tx1"/>
          </a:solidFill>
          <a:latin typeface="+mn-lt"/>
          <a:ea typeface="+mn-ea"/>
          <a:cs typeface="+mn-cs"/>
        </a:defRPr>
      </a:lvl2pPr>
      <a:lvl3pPr marL="990570" algn="l" defTabSz="495285" rtl="0" eaLnBrk="1" latinLnBrk="0" hangingPunct="1">
        <a:defRPr sz="1950" kern="1200">
          <a:solidFill>
            <a:schemeClr val="tx1"/>
          </a:solidFill>
          <a:latin typeface="+mn-lt"/>
          <a:ea typeface="+mn-ea"/>
          <a:cs typeface="+mn-cs"/>
        </a:defRPr>
      </a:lvl3pPr>
      <a:lvl4pPr marL="1485854" algn="l" defTabSz="495285" rtl="0" eaLnBrk="1" latinLnBrk="0" hangingPunct="1">
        <a:defRPr sz="1950" kern="1200">
          <a:solidFill>
            <a:schemeClr val="tx1"/>
          </a:solidFill>
          <a:latin typeface="+mn-lt"/>
          <a:ea typeface="+mn-ea"/>
          <a:cs typeface="+mn-cs"/>
        </a:defRPr>
      </a:lvl4pPr>
      <a:lvl5pPr marL="1981139" algn="l" defTabSz="495285" rtl="0" eaLnBrk="1" latinLnBrk="0" hangingPunct="1">
        <a:defRPr sz="1950" kern="1200">
          <a:solidFill>
            <a:schemeClr val="tx1"/>
          </a:solidFill>
          <a:latin typeface="+mn-lt"/>
          <a:ea typeface="+mn-ea"/>
          <a:cs typeface="+mn-cs"/>
        </a:defRPr>
      </a:lvl5pPr>
      <a:lvl6pPr marL="2476424" algn="l" defTabSz="495285" rtl="0" eaLnBrk="1" latinLnBrk="0" hangingPunct="1">
        <a:defRPr sz="1950" kern="1200">
          <a:solidFill>
            <a:schemeClr val="tx1"/>
          </a:solidFill>
          <a:latin typeface="+mn-lt"/>
          <a:ea typeface="+mn-ea"/>
          <a:cs typeface="+mn-cs"/>
        </a:defRPr>
      </a:lvl6pPr>
      <a:lvl7pPr marL="2971709" algn="l" defTabSz="495285" rtl="0" eaLnBrk="1" latinLnBrk="0" hangingPunct="1">
        <a:defRPr sz="1950" kern="1200">
          <a:solidFill>
            <a:schemeClr val="tx1"/>
          </a:solidFill>
          <a:latin typeface="+mn-lt"/>
          <a:ea typeface="+mn-ea"/>
          <a:cs typeface="+mn-cs"/>
        </a:defRPr>
      </a:lvl7pPr>
      <a:lvl8pPr marL="3466993" algn="l" defTabSz="495285" rtl="0" eaLnBrk="1" latinLnBrk="0" hangingPunct="1">
        <a:defRPr sz="1950" kern="1200">
          <a:solidFill>
            <a:schemeClr val="tx1"/>
          </a:solidFill>
          <a:latin typeface="+mn-lt"/>
          <a:ea typeface="+mn-ea"/>
          <a:cs typeface="+mn-cs"/>
        </a:defRPr>
      </a:lvl8pPr>
      <a:lvl9pPr marL="3962278" algn="l" defTabSz="495285" rtl="0" eaLnBrk="1" latinLnBrk="0" hangingPunct="1">
        <a:defRPr sz="19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8628338"/>
      </p:ext>
    </p:extLst>
  </p:cSld>
  <p:clrMap bg1="lt1" tx1="dk1" bg2="lt2" tx2="dk2" accent1="accent1" accent2="accent2" accent3="accent3" accent4="accent4" accent5="accent5" accent6="accent6" hlink="hlink" folHlink="folHlink"/>
  <p:sldLayoutIdLst>
    <p:sldLayoutId id="2147483663"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Lst>
  <p:txStyles>
    <p:titleStyle>
      <a:lvl1pPr algn="ctr" defTabSz="495285"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495285" rtl="0" eaLnBrk="1" latinLnBrk="0" hangingPunct="1">
        <a:spcBef>
          <a:spcPct val="20000"/>
        </a:spcBef>
        <a:buFont typeface="Arial"/>
        <a:buChar char="•"/>
        <a:defRPr sz="3467" kern="1200">
          <a:solidFill>
            <a:schemeClr val="tx1"/>
          </a:solidFill>
          <a:latin typeface="+mn-lt"/>
          <a:ea typeface="+mn-ea"/>
          <a:cs typeface="+mn-cs"/>
        </a:defRPr>
      </a:lvl1pPr>
      <a:lvl2pPr marL="804838" indent="-309553" algn="l" defTabSz="495285" rtl="0" eaLnBrk="1" latinLnBrk="0" hangingPunct="1">
        <a:spcBef>
          <a:spcPct val="20000"/>
        </a:spcBef>
        <a:buFont typeface="Arial"/>
        <a:buChar char="–"/>
        <a:defRPr sz="3033" kern="1200">
          <a:solidFill>
            <a:schemeClr val="tx1"/>
          </a:solidFill>
          <a:latin typeface="+mn-lt"/>
          <a:ea typeface="+mn-ea"/>
          <a:cs typeface="+mn-cs"/>
        </a:defRPr>
      </a:lvl2pPr>
      <a:lvl3pPr marL="1238212" indent="-247642" algn="l" defTabSz="495285" rtl="0" eaLnBrk="1" latinLnBrk="0" hangingPunct="1">
        <a:spcBef>
          <a:spcPct val="20000"/>
        </a:spcBef>
        <a:buFont typeface="Arial"/>
        <a:buChar char="•"/>
        <a:defRPr sz="2600" kern="1200">
          <a:solidFill>
            <a:schemeClr val="tx1"/>
          </a:solidFill>
          <a:latin typeface="+mn-lt"/>
          <a:ea typeface="+mn-ea"/>
          <a:cs typeface="+mn-cs"/>
        </a:defRPr>
      </a:lvl3pPr>
      <a:lvl4pPr marL="1733497" indent="-247642" algn="l" defTabSz="495285" rtl="0" eaLnBrk="1" latinLnBrk="0" hangingPunct="1">
        <a:spcBef>
          <a:spcPct val="20000"/>
        </a:spcBef>
        <a:buFont typeface="Arial"/>
        <a:buChar char="–"/>
        <a:defRPr sz="2167" kern="1200">
          <a:solidFill>
            <a:schemeClr val="tx1"/>
          </a:solidFill>
          <a:latin typeface="+mn-lt"/>
          <a:ea typeface="+mn-ea"/>
          <a:cs typeface="+mn-cs"/>
        </a:defRPr>
      </a:lvl4pPr>
      <a:lvl5pPr marL="2228781" indent="-247642" algn="l" defTabSz="495285" rtl="0" eaLnBrk="1" latinLnBrk="0" hangingPunct="1">
        <a:spcBef>
          <a:spcPct val="20000"/>
        </a:spcBef>
        <a:buFont typeface="Arial"/>
        <a:buChar char="»"/>
        <a:defRPr sz="2167" kern="1200">
          <a:solidFill>
            <a:schemeClr val="tx1"/>
          </a:solidFill>
          <a:latin typeface="+mn-lt"/>
          <a:ea typeface="+mn-ea"/>
          <a:cs typeface="+mn-cs"/>
        </a:defRPr>
      </a:lvl5pPr>
      <a:lvl6pPr marL="2724066" indent="-247642" algn="l" defTabSz="495285" rtl="0" eaLnBrk="1" latinLnBrk="0" hangingPunct="1">
        <a:spcBef>
          <a:spcPct val="20000"/>
        </a:spcBef>
        <a:buFont typeface="Arial"/>
        <a:buChar char="•"/>
        <a:defRPr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sz="2167" kern="1200">
          <a:solidFill>
            <a:schemeClr val="tx1"/>
          </a:solidFill>
          <a:latin typeface="+mn-lt"/>
          <a:ea typeface="+mn-ea"/>
          <a:cs typeface="+mn-cs"/>
        </a:defRPr>
      </a:lvl8pPr>
      <a:lvl9pPr marL="4209920" indent="-247642" algn="l" defTabSz="495285" rtl="0" eaLnBrk="1" latinLnBrk="0" hangingPunct="1">
        <a:spcBef>
          <a:spcPct val="20000"/>
        </a:spcBef>
        <a:buFont typeface="Arial"/>
        <a:buChar char="•"/>
        <a:defRPr sz="2167" kern="1200">
          <a:solidFill>
            <a:schemeClr val="tx1"/>
          </a:solidFill>
          <a:latin typeface="+mn-lt"/>
          <a:ea typeface="+mn-ea"/>
          <a:cs typeface="+mn-cs"/>
        </a:defRPr>
      </a:lvl9pPr>
    </p:bodyStyle>
    <p:otherStyle>
      <a:defPPr>
        <a:defRPr lang="en-US"/>
      </a:defPPr>
      <a:lvl1pPr marL="0" algn="l" defTabSz="495285" rtl="0" eaLnBrk="1" latinLnBrk="0" hangingPunct="1">
        <a:defRPr sz="1950" kern="1200">
          <a:solidFill>
            <a:schemeClr val="tx1"/>
          </a:solidFill>
          <a:latin typeface="+mn-lt"/>
          <a:ea typeface="+mn-ea"/>
          <a:cs typeface="+mn-cs"/>
        </a:defRPr>
      </a:lvl1pPr>
      <a:lvl2pPr marL="495285" algn="l" defTabSz="495285" rtl="0" eaLnBrk="1" latinLnBrk="0" hangingPunct="1">
        <a:defRPr sz="1950" kern="1200">
          <a:solidFill>
            <a:schemeClr val="tx1"/>
          </a:solidFill>
          <a:latin typeface="+mn-lt"/>
          <a:ea typeface="+mn-ea"/>
          <a:cs typeface="+mn-cs"/>
        </a:defRPr>
      </a:lvl2pPr>
      <a:lvl3pPr marL="990570" algn="l" defTabSz="495285" rtl="0" eaLnBrk="1" latinLnBrk="0" hangingPunct="1">
        <a:defRPr sz="1950" kern="1200">
          <a:solidFill>
            <a:schemeClr val="tx1"/>
          </a:solidFill>
          <a:latin typeface="+mn-lt"/>
          <a:ea typeface="+mn-ea"/>
          <a:cs typeface="+mn-cs"/>
        </a:defRPr>
      </a:lvl3pPr>
      <a:lvl4pPr marL="1485854" algn="l" defTabSz="495285" rtl="0" eaLnBrk="1" latinLnBrk="0" hangingPunct="1">
        <a:defRPr sz="1950" kern="1200">
          <a:solidFill>
            <a:schemeClr val="tx1"/>
          </a:solidFill>
          <a:latin typeface="+mn-lt"/>
          <a:ea typeface="+mn-ea"/>
          <a:cs typeface="+mn-cs"/>
        </a:defRPr>
      </a:lvl4pPr>
      <a:lvl5pPr marL="1981139" algn="l" defTabSz="495285" rtl="0" eaLnBrk="1" latinLnBrk="0" hangingPunct="1">
        <a:defRPr sz="1950" kern="1200">
          <a:solidFill>
            <a:schemeClr val="tx1"/>
          </a:solidFill>
          <a:latin typeface="+mn-lt"/>
          <a:ea typeface="+mn-ea"/>
          <a:cs typeface="+mn-cs"/>
        </a:defRPr>
      </a:lvl5pPr>
      <a:lvl6pPr marL="2476424" algn="l" defTabSz="495285" rtl="0" eaLnBrk="1" latinLnBrk="0" hangingPunct="1">
        <a:defRPr sz="1950" kern="1200">
          <a:solidFill>
            <a:schemeClr val="tx1"/>
          </a:solidFill>
          <a:latin typeface="+mn-lt"/>
          <a:ea typeface="+mn-ea"/>
          <a:cs typeface="+mn-cs"/>
        </a:defRPr>
      </a:lvl6pPr>
      <a:lvl7pPr marL="2971709" algn="l" defTabSz="495285" rtl="0" eaLnBrk="1" latinLnBrk="0" hangingPunct="1">
        <a:defRPr sz="1950" kern="1200">
          <a:solidFill>
            <a:schemeClr val="tx1"/>
          </a:solidFill>
          <a:latin typeface="+mn-lt"/>
          <a:ea typeface="+mn-ea"/>
          <a:cs typeface="+mn-cs"/>
        </a:defRPr>
      </a:lvl7pPr>
      <a:lvl8pPr marL="3466993" algn="l" defTabSz="495285" rtl="0" eaLnBrk="1" latinLnBrk="0" hangingPunct="1">
        <a:defRPr sz="1950" kern="1200">
          <a:solidFill>
            <a:schemeClr val="tx1"/>
          </a:solidFill>
          <a:latin typeface="+mn-lt"/>
          <a:ea typeface="+mn-ea"/>
          <a:cs typeface="+mn-cs"/>
        </a:defRPr>
      </a:lvl8pPr>
      <a:lvl9pPr marL="3962278" algn="l" defTabSz="495285"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80999" y="-285750"/>
            <a:ext cx="9906859" cy="7253478"/>
          </a:xfrm>
          <a:prstGeom prst="rect">
            <a:avLst/>
          </a:prstGeom>
        </p:spPr>
      </p:pic>
      <p:sp>
        <p:nvSpPr>
          <p:cNvPr id="2" name="Rectangle 1"/>
          <p:cNvSpPr/>
          <p:nvPr/>
        </p:nvSpPr>
        <p:spPr>
          <a:xfrm>
            <a:off x="129311" y="-90633"/>
            <a:ext cx="9125527" cy="4293483"/>
          </a:xfrm>
          <a:prstGeom prst="rect">
            <a:avLst/>
          </a:prstGeom>
        </p:spPr>
        <p:txBody>
          <a:bodyPr wrap="square">
            <a:spAutoFit/>
          </a:bodyPr>
          <a:lstStyle/>
          <a:p>
            <a:pPr algn="ctr"/>
            <a:endParaRPr lang="en-US" sz="3900" dirty="0"/>
          </a:p>
          <a:p>
            <a:pPr algn="ctr"/>
            <a:endParaRPr lang="en-US" sz="3900" dirty="0"/>
          </a:p>
          <a:p>
            <a:pPr algn="ctr"/>
            <a:endParaRPr lang="en-US" sz="3900" dirty="0"/>
          </a:p>
          <a:p>
            <a:pPr algn="ctr"/>
            <a:endParaRPr lang="en-US" sz="3900" dirty="0"/>
          </a:p>
          <a:p>
            <a:pPr algn="ctr"/>
            <a:r>
              <a:rPr lang="en-US" sz="3900" dirty="0">
                <a:ln>
                  <a:solidFill>
                    <a:schemeClr val="bg1"/>
                  </a:solidFill>
                </a:ln>
                <a:solidFill>
                  <a:schemeClr val="bg1"/>
                </a:solidFill>
              </a:rPr>
              <a:t>ELECTORAL </a:t>
            </a:r>
            <a:r>
              <a:rPr lang="en-US" sz="3900" dirty="0" smtClean="0">
                <a:ln>
                  <a:solidFill>
                    <a:schemeClr val="bg1"/>
                  </a:solidFill>
                </a:ln>
                <a:solidFill>
                  <a:schemeClr val="bg1"/>
                </a:solidFill>
              </a:rPr>
              <a:t>CODE OF CONDUCT </a:t>
            </a:r>
          </a:p>
          <a:p>
            <a:pPr algn="ctr"/>
            <a:r>
              <a:rPr lang="en-US" sz="3900" dirty="0" smtClean="0">
                <a:ln>
                  <a:solidFill>
                    <a:schemeClr val="bg1"/>
                  </a:solidFill>
                </a:ln>
                <a:solidFill>
                  <a:schemeClr val="bg1"/>
                </a:solidFill>
              </a:rPr>
              <a:t>AND</a:t>
            </a:r>
          </a:p>
          <a:p>
            <a:pPr algn="ctr"/>
            <a:r>
              <a:rPr lang="en-US" sz="3900" dirty="0" smtClean="0">
                <a:ln>
                  <a:solidFill>
                    <a:schemeClr val="bg1"/>
                  </a:solidFill>
                </a:ln>
                <a:solidFill>
                  <a:schemeClr val="bg1"/>
                </a:solidFill>
              </a:rPr>
              <a:t>PROHIBITED CONDUCT</a:t>
            </a:r>
            <a:endParaRPr lang="en-US" sz="3900" dirty="0">
              <a:ln>
                <a:solidFill>
                  <a:schemeClr val="bg1"/>
                </a:solidFill>
              </a:ln>
              <a:solidFill>
                <a:schemeClr val="bg1"/>
              </a:solidFill>
            </a:endParaRPr>
          </a:p>
        </p:txBody>
      </p:sp>
    </p:spTree>
    <p:extLst>
      <p:ext uri="{BB962C8B-B14F-4D97-AF65-F5344CB8AC3E}">
        <p14:creationId xmlns:p14="http://schemas.microsoft.com/office/powerpoint/2010/main" val="1152921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5864" y="-150668"/>
            <a:ext cx="9515764" cy="739754"/>
          </a:xfrm>
          <a:prstGeom prst="rect">
            <a:avLst/>
          </a:prstGeom>
        </p:spPr>
        <p:txBody>
          <a:bodyPr wrap="square">
            <a:spAutoFit/>
          </a:bodyPr>
          <a:lstStyle/>
          <a:p>
            <a:pPr marL="487718" algn="ctr">
              <a:lnSpc>
                <a:spcPct val="150000"/>
              </a:lnSpc>
              <a:spcBef>
                <a:spcPts val="1950"/>
              </a:spcBef>
              <a:spcAft>
                <a:spcPts val="1950"/>
              </a:spcAft>
            </a:pPr>
            <a:r>
              <a:rPr lang="en-GB" sz="3200" b="1" dirty="0">
                <a:latin typeface="Arial" panose="020B0604020202020204" pitchFamily="34" charset="0"/>
                <a:ea typeface="Calibri" panose="020F0502020204030204" pitchFamily="34" charset="0"/>
                <a:cs typeface="Arial" panose="020B0604020202020204" pitchFamily="34" charset="0"/>
              </a:rPr>
              <a:t>Salient </a:t>
            </a:r>
            <a:r>
              <a:rPr lang="en-GB" sz="3200" b="1" dirty="0" smtClean="0">
                <a:latin typeface="Arial" panose="020B0604020202020204" pitchFamily="34" charset="0"/>
                <a:ea typeface="Calibri" panose="020F0502020204030204" pitchFamily="34" charset="0"/>
                <a:cs typeface="Arial" panose="020B0604020202020204" pitchFamily="34" charset="0"/>
              </a:rPr>
              <a:t>Elements of the Code (continued)</a:t>
            </a:r>
            <a:endParaRPr lang="en-US" sz="3200" b="1"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393606" y="668343"/>
            <a:ext cx="8211312" cy="4308872"/>
          </a:xfrm>
          <a:prstGeom prst="rect">
            <a:avLst/>
          </a:prstGeom>
        </p:spPr>
        <p:txBody>
          <a:bodyPr wrap="square">
            <a:spAutoFit/>
          </a:bodyPr>
          <a:lstStyle/>
          <a:p>
            <a:pPr marL="457200" indent="-457200">
              <a:buAutoNum type="arabicPeriod" startAt="4"/>
            </a:pPr>
            <a:r>
              <a:rPr lang="en-GB" b="1" dirty="0" smtClean="0">
                <a:latin typeface="Arial" panose="020B0604020202020204" pitchFamily="34" charset="0"/>
                <a:ea typeface="Calibri" panose="020F0502020204030204" pitchFamily="34" charset="0"/>
                <a:cs typeface="Arial" panose="020B0604020202020204" pitchFamily="34" charset="0"/>
              </a:rPr>
              <a:t>Duty </a:t>
            </a:r>
            <a:r>
              <a:rPr lang="en-GB" b="1" dirty="0">
                <a:latin typeface="Arial" panose="020B0604020202020204" pitchFamily="34" charset="0"/>
                <a:ea typeface="Calibri" panose="020F0502020204030204" pitchFamily="34" charset="0"/>
                <a:cs typeface="Arial" panose="020B0604020202020204" pitchFamily="34" charset="0"/>
              </a:rPr>
              <a:t>to </a:t>
            </a:r>
            <a:r>
              <a:rPr lang="en-GB" b="1" dirty="0" smtClean="0">
                <a:latin typeface="Arial" panose="020B0604020202020204" pitchFamily="34" charset="0"/>
                <a:ea typeface="Calibri" panose="020F0502020204030204" pitchFamily="34" charset="0"/>
                <a:cs typeface="Arial" panose="020B0604020202020204" pitchFamily="34" charset="0"/>
              </a:rPr>
              <a:t>co-operate</a:t>
            </a:r>
          </a:p>
          <a:p>
            <a:pPr marL="893763" indent="-447675"/>
            <a:r>
              <a:rPr lang="en-GB" dirty="0" smtClean="0">
                <a:latin typeface="Arial" panose="020B0604020202020204" pitchFamily="34" charset="0"/>
                <a:cs typeface="Arial" panose="020B0604020202020204" pitchFamily="34" charset="0"/>
              </a:rPr>
              <a:t>4.1	Every registered party and every candidate must liaise with other parties contesting an election. </a:t>
            </a:r>
            <a:br>
              <a:rPr lang="en-GB" dirty="0" smtClean="0">
                <a:latin typeface="Arial" panose="020B0604020202020204" pitchFamily="34" charset="0"/>
                <a:cs typeface="Arial" panose="020B0604020202020204" pitchFamily="34" charset="0"/>
              </a:rPr>
            </a:br>
            <a:endParaRPr lang="en-GB" dirty="0" smtClean="0">
              <a:latin typeface="Arial" panose="020B0604020202020204" pitchFamily="34" charset="0"/>
              <a:cs typeface="Arial" panose="020B0604020202020204" pitchFamily="34" charset="0"/>
            </a:endParaRPr>
          </a:p>
          <a:p>
            <a:pPr marL="363538" indent="-363538"/>
            <a:r>
              <a:rPr lang="en-GB" b="1" dirty="0" smtClean="0">
                <a:latin typeface="Arial" panose="020B0604020202020204" pitchFamily="34" charset="0"/>
                <a:cs typeface="Arial" panose="020B0604020202020204" pitchFamily="34" charset="0"/>
              </a:rPr>
              <a:t>5.	Role of women</a:t>
            </a:r>
          </a:p>
          <a:p>
            <a:pPr marL="893763" indent="-531813" algn="just"/>
            <a:r>
              <a:rPr lang="en-GB" dirty="0" smtClean="0">
                <a:latin typeface="Arial" panose="020B0604020202020204" pitchFamily="34" charset="0"/>
                <a:cs typeface="Arial" panose="020B0604020202020204" pitchFamily="34" charset="0"/>
              </a:rPr>
              <a:t>5.1	Every registered party and candidate must</a:t>
            </a:r>
          </a:p>
          <a:p>
            <a:pPr marL="1611313" indent="-717550" algn="just"/>
            <a:r>
              <a:rPr lang="en-GB" dirty="0" smtClean="0">
                <a:latin typeface="Arial" panose="020B0604020202020204" pitchFamily="34" charset="0"/>
                <a:cs typeface="Arial" panose="020B0604020202020204" pitchFamily="34" charset="0"/>
              </a:rPr>
              <a:t>5.1.1	Respect the right of women to communicate freely with parties and candidates;</a:t>
            </a:r>
          </a:p>
          <a:p>
            <a:pPr marL="1611313" indent="-717550" algn="just"/>
            <a:r>
              <a:rPr lang="en-GB" dirty="0" smtClean="0">
                <a:latin typeface="Arial" panose="020B0604020202020204" pitchFamily="34" charset="0"/>
                <a:cs typeface="Arial" panose="020B0604020202020204" pitchFamily="34" charset="0"/>
              </a:rPr>
              <a:t>5.1.2	Facilitate the full and equal participation of  women in electoral activities;</a:t>
            </a:r>
          </a:p>
          <a:p>
            <a:pPr marL="1611313" indent="-717550" algn="just"/>
            <a:r>
              <a:rPr lang="en-GB" dirty="0" smtClean="0">
                <a:latin typeface="Arial" panose="020B0604020202020204" pitchFamily="34" charset="0"/>
                <a:cs typeface="Arial" panose="020B0604020202020204" pitchFamily="34" charset="0"/>
              </a:rPr>
              <a:t>5.1.3	Ensure women have free access to political meetings and events;</a:t>
            </a:r>
          </a:p>
          <a:p>
            <a:pPr marL="1611313" indent="-717550" algn="just"/>
            <a:r>
              <a:rPr lang="en-GB" dirty="0" smtClean="0">
                <a:latin typeface="Arial" panose="020B0604020202020204" pitchFamily="34" charset="0"/>
                <a:cs typeface="Arial" panose="020B0604020202020204" pitchFamily="34" charset="0"/>
              </a:rPr>
              <a:t>5.1.4	Take all reasonable steps to ensure that women are free to engage in any political activity.</a:t>
            </a: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2734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5864" y="354942"/>
            <a:ext cx="9515764" cy="830997"/>
          </a:xfrm>
          <a:prstGeom prst="rect">
            <a:avLst/>
          </a:prstGeom>
        </p:spPr>
        <p:txBody>
          <a:bodyPr wrap="square">
            <a:spAutoFit/>
          </a:bodyPr>
          <a:lstStyle/>
          <a:p>
            <a:pPr marL="487718" algn="ctr">
              <a:lnSpc>
                <a:spcPct val="150000"/>
              </a:lnSpc>
              <a:spcBef>
                <a:spcPts val="1950"/>
              </a:spcBef>
              <a:spcAft>
                <a:spcPts val="1950"/>
              </a:spcAft>
            </a:pPr>
            <a:r>
              <a:rPr lang="en-GB" sz="1950" dirty="0">
                <a:latin typeface="Times New Roman" panose="02020603050405020304" pitchFamily="18" charset="0"/>
                <a:ea typeface="Calibri" panose="020F0502020204030204" pitchFamily="34" charset="0"/>
              </a:rPr>
              <a:t> </a:t>
            </a:r>
            <a:r>
              <a:rPr lang="en-GB" sz="3200" b="1" dirty="0">
                <a:latin typeface="Arial" panose="020B0604020202020204" pitchFamily="34" charset="0"/>
                <a:ea typeface="Calibri" panose="020F0502020204030204" pitchFamily="34" charset="0"/>
                <a:cs typeface="Arial" panose="020B0604020202020204" pitchFamily="34" charset="0"/>
              </a:rPr>
              <a:t>S</a:t>
            </a:r>
            <a:r>
              <a:rPr lang="en-GB" sz="3200" b="1" dirty="0" smtClean="0">
                <a:latin typeface="Arial" panose="020B0604020202020204" pitchFamily="34" charset="0"/>
                <a:ea typeface="Calibri" panose="020F0502020204030204" pitchFamily="34" charset="0"/>
                <a:cs typeface="Arial" panose="020B0604020202020204" pitchFamily="34" charset="0"/>
              </a:rPr>
              <a:t>alient Elements of the Code (continued)</a:t>
            </a:r>
            <a:endParaRPr lang="en-US" sz="3200" b="1"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496362" y="1287054"/>
            <a:ext cx="8211312" cy="4031873"/>
          </a:xfrm>
          <a:prstGeom prst="rect">
            <a:avLst/>
          </a:prstGeom>
        </p:spPr>
        <p:txBody>
          <a:bodyPr wrap="square">
            <a:spAutoFit/>
          </a:bodyPr>
          <a:lstStyle/>
          <a:p>
            <a:pPr marL="355600" indent="-355600">
              <a:buAutoNum type="arabicPeriod" startAt="6"/>
              <a:tabLst>
                <a:tab pos="355600" algn="l"/>
              </a:tabLst>
            </a:pPr>
            <a:r>
              <a:rPr lang="en-GB" b="1" dirty="0" smtClean="0">
                <a:latin typeface="Arial" panose="020B0604020202020204" pitchFamily="34" charset="0"/>
                <a:ea typeface="Calibri" panose="020F0502020204030204" pitchFamily="34" charset="0"/>
                <a:cs typeface="Arial" panose="020B0604020202020204" pitchFamily="34" charset="0"/>
              </a:rPr>
              <a:t>Role of Commission</a:t>
            </a:r>
          </a:p>
          <a:p>
            <a:pPr>
              <a:tabLst>
                <a:tab pos="355600" algn="l"/>
              </a:tabLst>
            </a:pPr>
            <a:r>
              <a:rPr lang="en-GB" sz="2000" b="1"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6.1	Every registered party and every candidate must-</a:t>
            </a:r>
          </a:p>
          <a:p>
            <a:pPr marL="1612900" indent="-720725">
              <a:tabLst>
                <a:tab pos="355600" algn="l"/>
              </a:tabLst>
            </a:pPr>
            <a:r>
              <a:rPr lang="en-GB" dirty="0" smtClean="0">
                <a:latin typeface="Arial" panose="020B0604020202020204" pitchFamily="34" charset="0"/>
                <a:cs typeface="Arial" panose="020B0604020202020204" pitchFamily="34" charset="0"/>
              </a:rPr>
              <a:t>6.1.1	Recognise the authority of the Commission in the conduct of an election;</a:t>
            </a:r>
          </a:p>
          <a:p>
            <a:pPr marL="1612900" indent="-720725">
              <a:tabLst>
                <a:tab pos="355600" algn="l"/>
              </a:tabLst>
            </a:pPr>
            <a:r>
              <a:rPr lang="en-GB" dirty="0" smtClean="0">
                <a:latin typeface="Arial" panose="020B0604020202020204" pitchFamily="34" charset="0"/>
                <a:cs typeface="Arial" panose="020B0604020202020204" pitchFamily="34" charset="0"/>
              </a:rPr>
              <a:t>6.1.2	Assure voters of the Commission’s impartiality;</a:t>
            </a:r>
          </a:p>
          <a:p>
            <a:pPr marL="1612900" indent="-720725">
              <a:tabLst>
                <a:tab pos="355600" algn="l"/>
              </a:tabLst>
            </a:pPr>
            <a:r>
              <a:rPr lang="en-GB" dirty="0" smtClean="0">
                <a:latin typeface="Arial" panose="020B0604020202020204" pitchFamily="34" charset="0"/>
                <a:cs typeface="Arial" panose="020B0604020202020204" pitchFamily="34" charset="0"/>
              </a:rPr>
              <a:t>6.1.3	give </a:t>
            </a:r>
            <a:r>
              <a:rPr lang="en-GB" dirty="0">
                <a:latin typeface="Arial" panose="020B0604020202020204" pitchFamily="34" charset="0"/>
                <a:cs typeface="Arial" panose="020B0604020202020204" pitchFamily="34" charset="0"/>
              </a:rPr>
              <a:t>effect to any lawful direction, instruction or order of the Commission, or a member, employee or officer of the </a:t>
            </a:r>
            <a:r>
              <a:rPr lang="en-GB" dirty="0" smtClean="0">
                <a:latin typeface="Arial" panose="020B0604020202020204" pitchFamily="34" charset="0"/>
                <a:cs typeface="Arial" panose="020B0604020202020204" pitchFamily="34" charset="0"/>
              </a:rPr>
              <a:t>Commission;</a:t>
            </a:r>
          </a:p>
          <a:p>
            <a:pPr marL="1612900" indent="-720725">
              <a:tabLst>
                <a:tab pos="355600" algn="l"/>
              </a:tabLst>
            </a:pPr>
            <a:r>
              <a:rPr lang="en-GB" dirty="0" smtClean="0">
                <a:latin typeface="Arial" panose="020B0604020202020204" pitchFamily="34" charset="0"/>
                <a:cs typeface="Arial" panose="020B0604020202020204" pitchFamily="34" charset="0"/>
              </a:rPr>
              <a:t>6.1.4	co-operate </a:t>
            </a:r>
            <a:r>
              <a:rPr lang="en-GB" dirty="0">
                <a:latin typeface="Arial" panose="020B0604020202020204" pitchFamily="34" charset="0"/>
                <a:cs typeface="Arial" panose="020B0604020202020204" pitchFamily="34" charset="0"/>
              </a:rPr>
              <a:t>in any investigation of the Commission in the exercise of any power or the performance of any duty assigned to the Commission by or under the </a:t>
            </a:r>
            <a:r>
              <a:rPr lang="en-GB" dirty="0" smtClean="0">
                <a:latin typeface="Arial" panose="020B0604020202020204" pitchFamily="34" charset="0"/>
                <a:cs typeface="Arial" panose="020B0604020202020204" pitchFamily="34" charset="0"/>
              </a:rPr>
              <a:t>Act. </a:t>
            </a:r>
          </a:p>
          <a:p>
            <a:pPr marL="722312"/>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endParaRPr lang="en-GB" b="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5" name="Rectangle 4"/>
          <p:cNvSpPr/>
          <p:nvPr/>
        </p:nvSpPr>
        <p:spPr>
          <a:xfrm>
            <a:off x="6819938" y="7534071"/>
            <a:ext cx="8416638" cy="4403770"/>
          </a:xfrm>
          <a:prstGeom prst="rect">
            <a:avLst/>
          </a:prstGeom>
        </p:spPr>
        <p:txBody>
          <a:bodyPr wrap="square">
            <a:spAutoFit/>
          </a:bodyPr>
          <a:lstStyle/>
          <a:p>
            <a:pPr marL="487718" algn="just">
              <a:lnSpc>
                <a:spcPct val="150000"/>
              </a:lnSpc>
              <a:spcBef>
                <a:spcPts val="1950"/>
              </a:spcBef>
              <a:spcAft>
                <a:spcPts val="1950"/>
              </a:spcAft>
            </a:pPr>
            <a:r>
              <a:rPr lang="en-GB" sz="1950" dirty="0">
                <a:latin typeface="Times New Roman" panose="02020603050405020304" pitchFamily="18" charset="0"/>
                <a:ea typeface="Calibri" panose="020F0502020204030204" pitchFamily="34" charset="0"/>
              </a:rPr>
              <a:t> </a:t>
            </a:r>
            <a:r>
              <a:rPr lang="en-GB" sz="1950" dirty="0" smtClean="0">
                <a:latin typeface="Times New Roman" panose="02020603050405020304" pitchFamily="18" charset="0"/>
                <a:ea typeface="Calibri" panose="020F0502020204030204" pitchFamily="34" charset="0"/>
              </a:rPr>
              <a:t/>
            </a:r>
            <a:br>
              <a:rPr lang="en-GB" sz="1950" dirty="0" smtClean="0">
                <a:latin typeface="Times New Roman" panose="02020603050405020304" pitchFamily="18" charset="0"/>
                <a:ea typeface="Calibri" panose="020F0502020204030204" pitchFamily="34" charset="0"/>
              </a:rPr>
            </a:br>
            <a:endParaRPr lang="en-US" sz="1950" dirty="0" smtClean="0">
              <a:latin typeface="Times New Roman" panose="02020603050405020304" pitchFamily="18" charset="0"/>
              <a:ea typeface="Calibri" panose="020F0502020204030204" pitchFamily="34" charset="0"/>
            </a:endParaRPr>
          </a:p>
          <a:p>
            <a:pPr marL="539750" indent="-363538">
              <a:buFont typeface="Arial" panose="020B0604020202020204" pitchFamily="34" charset="0"/>
              <a:buChar char="•"/>
            </a:pPr>
            <a:r>
              <a:rPr lang="en-GB" sz="2000" b="1" dirty="0" smtClean="0">
                <a:latin typeface="Arial" panose="020B0604020202020204" pitchFamily="34" charset="0"/>
                <a:cs typeface="Arial" panose="020B0604020202020204" pitchFamily="34" charset="0"/>
              </a:rPr>
              <a:t>Role of Commission</a:t>
            </a:r>
            <a:br>
              <a:rPr lang="en-GB" sz="2000" b="1" dirty="0" smtClean="0">
                <a:latin typeface="Arial" panose="020B0604020202020204" pitchFamily="34" charset="0"/>
                <a:cs typeface="Arial" panose="020B0604020202020204" pitchFamily="34" charset="0"/>
              </a:rPr>
            </a:br>
            <a:endParaRPr lang="en-GB" sz="2000" b="1" dirty="0" smtClean="0">
              <a:latin typeface="Arial" panose="020B0604020202020204" pitchFamily="34" charset="0"/>
              <a:cs typeface="Arial" panose="020B0604020202020204" pitchFamily="34" charset="0"/>
            </a:endParaRPr>
          </a:p>
          <a:p>
            <a:pPr marL="893763" indent="-354013">
              <a:buFont typeface="Wingdings" panose="05000000000000000000" pitchFamily="2" charset="2"/>
              <a:buChar char="Ø"/>
            </a:pPr>
            <a:r>
              <a:rPr lang="en-GB" dirty="0" smtClean="0">
                <a:latin typeface="Arial" panose="020B0604020202020204" pitchFamily="34" charset="0"/>
                <a:cs typeface="Arial" panose="020B0604020202020204" pitchFamily="34" charset="0"/>
              </a:rPr>
              <a:t>Every </a:t>
            </a:r>
            <a:r>
              <a:rPr lang="en-GB" dirty="0">
                <a:latin typeface="Arial" panose="020B0604020202020204" pitchFamily="34" charset="0"/>
                <a:cs typeface="Arial" panose="020B0604020202020204" pitchFamily="34" charset="0"/>
              </a:rPr>
              <a:t>registered party and every candidate </a:t>
            </a:r>
            <a:r>
              <a:rPr lang="en-GB" dirty="0" smtClean="0">
                <a:latin typeface="Arial" panose="020B0604020202020204" pitchFamily="34" charset="0"/>
                <a:cs typeface="Arial" panose="020B0604020202020204" pitchFamily="34" charset="0"/>
              </a:rPr>
              <a:t>must-</a:t>
            </a:r>
            <a:endParaRPr lang="en-US" dirty="0">
              <a:latin typeface="Arial" panose="020B0604020202020204" pitchFamily="34" charset="0"/>
              <a:cs typeface="Arial" panose="020B0604020202020204" pitchFamily="34" charset="0"/>
            </a:endParaRPr>
          </a:p>
          <a:p>
            <a:pPr marL="1257300" indent="-363538">
              <a:buFont typeface="Wingdings" panose="05000000000000000000" pitchFamily="2" charset="2"/>
              <a:buChar char="q"/>
            </a:pPr>
            <a:r>
              <a:rPr lang="en-GB" dirty="0" smtClean="0">
                <a:latin typeface="Arial" panose="020B0604020202020204" pitchFamily="34" charset="0"/>
                <a:cs typeface="Arial" panose="020B0604020202020204" pitchFamily="34" charset="0"/>
              </a:rPr>
              <a:t>recognise </a:t>
            </a:r>
            <a:r>
              <a:rPr lang="en-GB" dirty="0">
                <a:latin typeface="Arial" panose="020B0604020202020204" pitchFamily="34" charset="0"/>
                <a:cs typeface="Arial" panose="020B0604020202020204" pitchFamily="34" charset="0"/>
              </a:rPr>
              <a:t>the authority of the Commission in the conduct of an </a:t>
            </a:r>
            <a:r>
              <a:rPr lang="en-GB" dirty="0" smtClean="0">
                <a:latin typeface="Arial" panose="020B0604020202020204" pitchFamily="34" charset="0"/>
                <a:cs typeface="Arial" panose="020B0604020202020204" pitchFamily="34" charset="0"/>
              </a:rPr>
              <a:t>election;</a:t>
            </a:r>
          </a:p>
          <a:p>
            <a:pPr marL="1257300" indent="-363538">
              <a:buFont typeface="Wingdings" panose="05000000000000000000" pitchFamily="2" charset="2"/>
              <a:buChar char="q"/>
            </a:pPr>
            <a:r>
              <a:rPr lang="en-GB" dirty="0" smtClean="0">
                <a:latin typeface="Arial" panose="020B0604020202020204" pitchFamily="34" charset="0"/>
                <a:cs typeface="Arial" panose="020B0604020202020204" pitchFamily="34" charset="0"/>
              </a:rPr>
              <a:t>assure </a:t>
            </a:r>
            <a:r>
              <a:rPr lang="en-GB" dirty="0">
                <a:latin typeface="Arial" panose="020B0604020202020204" pitchFamily="34" charset="0"/>
                <a:cs typeface="Arial" panose="020B0604020202020204" pitchFamily="34" charset="0"/>
              </a:rPr>
              <a:t>voters of the Commission's impartiality</a:t>
            </a:r>
            <a:r>
              <a:rPr lang="en-GB" dirty="0" smtClean="0">
                <a:latin typeface="Arial" panose="020B0604020202020204" pitchFamily="34" charset="0"/>
                <a:cs typeface="Arial" panose="020B0604020202020204" pitchFamily="34" charset="0"/>
              </a:rPr>
              <a:t>;</a:t>
            </a:r>
          </a:p>
          <a:p>
            <a:pPr marL="1257300" indent="-363538">
              <a:buFont typeface="Wingdings" panose="05000000000000000000" pitchFamily="2" charset="2"/>
              <a:buChar char="q"/>
            </a:pPr>
            <a:r>
              <a:rPr lang="en-GB" dirty="0" smtClean="0">
                <a:latin typeface="Arial" panose="020B0604020202020204" pitchFamily="34" charset="0"/>
                <a:cs typeface="Arial" panose="020B0604020202020204" pitchFamily="34" charset="0"/>
              </a:rPr>
              <a:t>Section 103A – the Commission may by conciliation attempt to resolve disputes pertaining to contraventions of the Code. </a:t>
            </a:r>
            <a:endParaRPr lang="en-US"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endParaRPr lang="en-GB" b="1" dirty="0">
              <a:latin typeface="Arial" panose="020B0604020202020204" pitchFamily="34" charset="0"/>
              <a:cs typeface="Arial" panose="020B0604020202020204" pitchFamily="34" charset="0"/>
            </a:endParaRPr>
          </a:p>
          <a:p>
            <a:pPr marL="371464" indent="-371464">
              <a:buAutoNum type="arabicPlain" startAt="7"/>
            </a:pPr>
            <a:endParaRPr lang="en-US" sz="1950" dirty="0"/>
          </a:p>
          <a:p>
            <a:r>
              <a:rPr lang="en-GB" sz="1950" dirty="0"/>
              <a:t>        </a:t>
            </a:r>
            <a:endParaRPr lang="en-US" sz="1950" dirty="0">
              <a:ea typeface="Calibri" panose="020F0502020204030204" pitchFamily="34" charset="0"/>
            </a:endParaRPr>
          </a:p>
        </p:txBody>
      </p:sp>
    </p:spTree>
    <p:extLst>
      <p:ext uri="{BB962C8B-B14F-4D97-AF65-F5344CB8AC3E}">
        <p14:creationId xmlns:p14="http://schemas.microsoft.com/office/powerpoint/2010/main" val="3345950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254" y="182880"/>
            <a:ext cx="8407030" cy="6468437"/>
          </a:xfrm>
          <a:prstGeom prst="rect">
            <a:avLst/>
          </a:prstGeom>
        </p:spPr>
        <p:txBody>
          <a:bodyPr wrap="square">
            <a:spAutoFit/>
          </a:bodyPr>
          <a:lstStyle/>
          <a:p>
            <a:pPr marL="487718" algn="ctr">
              <a:spcBef>
                <a:spcPts val="1950"/>
              </a:spcBef>
              <a:spcAft>
                <a:spcPts val="1950"/>
              </a:spcAft>
            </a:pPr>
            <a:r>
              <a:rPr lang="en-GB" sz="3200" b="1" dirty="0" smtClean="0">
                <a:latin typeface="Arial" panose="020B0604020202020204" pitchFamily="34" charset="0"/>
                <a:ea typeface="Calibri" panose="020F0502020204030204" pitchFamily="34" charset="0"/>
                <a:cs typeface="Arial" panose="020B0604020202020204" pitchFamily="34" charset="0"/>
              </a:rPr>
              <a:t>Salient Elements of the </a:t>
            </a:r>
            <a:r>
              <a:rPr lang="en-GB" sz="3200" b="1" dirty="0">
                <a:latin typeface="Arial" panose="020B0604020202020204" pitchFamily="34" charset="0"/>
                <a:ea typeface="Calibri" panose="020F0502020204030204" pitchFamily="34" charset="0"/>
                <a:cs typeface="Arial" panose="020B0604020202020204" pitchFamily="34" charset="0"/>
              </a:rPr>
              <a:t>Code </a:t>
            </a:r>
            <a:r>
              <a:rPr lang="en-GB" sz="3200" b="1" dirty="0" smtClean="0">
                <a:latin typeface="Arial" panose="020B0604020202020204" pitchFamily="34" charset="0"/>
                <a:ea typeface="Calibri" panose="020F0502020204030204" pitchFamily="34" charset="0"/>
                <a:cs typeface="Arial" panose="020B0604020202020204" pitchFamily="34" charset="0"/>
              </a:rPr>
              <a:t>(continued</a:t>
            </a:r>
            <a:r>
              <a:rPr lang="en-GB" sz="3200" dirty="0" smtClean="0">
                <a:ea typeface="Calibri" panose="020F0502020204030204" pitchFamily="34" charset="0"/>
              </a:rPr>
              <a:t>)</a:t>
            </a:r>
            <a:r>
              <a:rPr lang="en-GB" sz="3200" dirty="0" smtClean="0"/>
              <a:t> </a:t>
            </a:r>
            <a:endParaRPr lang="en-GB" dirty="0" smtClean="0">
              <a:latin typeface="Arial" panose="020B0604020202020204" pitchFamily="34" charset="0"/>
              <a:cs typeface="Arial" panose="020B0604020202020204" pitchFamily="34" charset="0"/>
            </a:endParaRPr>
          </a:p>
          <a:p>
            <a:pPr marL="371464" indent="457200">
              <a:buAutoNum type="alphaLcParenBoth" startAt="3"/>
            </a:pPr>
            <a:endParaRPr lang="en-GB" sz="1950" dirty="0"/>
          </a:p>
          <a:p>
            <a:pPr marL="363538" indent="-363538"/>
            <a:r>
              <a:rPr lang="en-GB" sz="2000" b="1" dirty="0" smtClean="0">
                <a:latin typeface="Arial" panose="020B0604020202020204" pitchFamily="34" charset="0"/>
                <a:cs typeface="Arial" panose="020B0604020202020204" pitchFamily="34" charset="0"/>
              </a:rPr>
              <a:t>7.	Role </a:t>
            </a:r>
            <a:r>
              <a:rPr lang="en-GB" sz="2000" b="1" dirty="0">
                <a:latin typeface="Arial" panose="020B0604020202020204" pitchFamily="34" charset="0"/>
                <a:cs typeface="Arial" panose="020B0604020202020204" pitchFamily="34" charset="0"/>
              </a:rPr>
              <a:t>of </a:t>
            </a:r>
            <a:r>
              <a:rPr lang="en-GB" sz="2000" b="1" dirty="0" smtClean="0">
                <a:latin typeface="Arial" panose="020B0604020202020204" pitchFamily="34" charset="0"/>
                <a:cs typeface="Arial" panose="020B0604020202020204" pitchFamily="34" charset="0"/>
              </a:rPr>
              <a:t>media</a:t>
            </a:r>
          </a:p>
          <a:p>
            <a:pPr marL="363537" algn="just"/>
            <a:r>
              <a:rPr lang="en-GB" dirty="0" smtClean="0">
                <a:latin typeface="Arial" panose="020B0604020202020204" pitchFamily="34" charset="0"/>
                <a:cs typeface="Arial" panose="020B0604020202020204" pitchFamily="34" charset="0"/>
              </a:rPr>
              <a:t>7.1	Every </a:t>
            </a:r>
            <a:r>
              <a:rPr lang="en-GB" dirty="0">
                <a:latin typeface="Arial" panose="020B0604020202020204" pitchFamily="34" charset="0"/>
                <a:cs typeface="Arial" panose="020B0604020202020204" pitchFamily="34" charset="0"/>
              </a:rPr>
              <a:t>registered party and every </a:t>
            </a:r>
            <a:r>
              <a:rPr lang="en-GB" dirty="0" smtClean="0">
                <a:latin typeface="Arial" panose="020B0604020202020204" pitchFamily="34" charset="0"/>
                <a:cs typeface="Arial" panose="020B0604020202020204" pitchFamily="34" charset="0"/>
              </a:rPr>
              <a:t>candidate-</a:t>
            </a:r>
            <a:endParaRPr lang="en-GB" dirty="0">
              <a:latin typeface="Arial" panose="020B0604020202020204" pitchFamily="34" charset="0"/>
              <a:cs typeface="Arial" panose="020B0604020202020204" pitchFamily="34" charset="0"/>
            </a:endParaRPr>
          </a:p>
          <a:p>
            <a:pPr marL="1611313" indent="-717550" algn="just"/>
            <a:r>
              <a:rPr lang="en-GB" dirty="0" smtClean="0">
                <a:latin typeface="Arial" panose="020B0604020202020204" pitchFamily="34" charset="0"/>
                <a:cs typeface="Arial" panose="020B0604020202020204" pitchFamily="34" charset="0"/>
              </a:rPr>
              <a:t>7.1.1	must </a:t>
            </a:r>
            <a:r>
              <a:rPr lang="en-GB" dirty="0">
                <a:latin typeface="Arial" panose="020B0604020202020204" pitchFamily="34" charset="0"/>
                <a:cs typeface="Arial" panose="020B0604020202020204" pitchFamily="34" charset="0"/>
              </a:rPr>
              <a:t>respect the role of the media before, during and after an </a:t>
            </a:r>
            <a:r>
              <a:rPr lang="en-GB" dirty="0" smtClean="0">
                <a:latin typeface="Arial" panose="020B0604020202020204" pitchFamily="34" charset="0"/>
                <a:cs typeface="Arial" panose="020B0604020202020204" pitchFamily="34" charset="0"/>
              </a:rPr>
              <a:t>election conducted </a:t>
            </a:r>
            <a:r>
              <a:rPr lang="en-GB" dirty="0">
                <a:latin typeface="Arial" panose="020B0604020202020204" pitchFamily="34" charset="0"/>
                <a:cs typeface="Arial" panose="020B0604020202020204" pitchFamily="34" charset="0"/>
              </a:rPr>
              <a:t>in terms of </a:t>
            </a:r>
            <a:r>
              <a:rPr lang="en-GB" dirty="0" smtClean="0">
                <a:latin typeface="Arial" panose="020B0604020202020204" pitchFamily="34" charset="0"/>
                <a:cs typeface="Arial" panose="020B0604020202020204" pitchFamily="34" charset="0"/>
              </a:rPr>
              <a:t>the Act;</a:t>
            </a:r>
          </a:p>
          <a:p>
            <a:pPr marL="1611313" indent="-717550" algn="just"/>
            <a:r>
              <a:rPr lang="en-GB" dirty="0" smtClean="0">
                <a:latin typeface="Arial" panose="020B0604020202020204" pitchFamily="34" charset="0"/>
                <a:cs typeface="Arial" panose="020B0604020202020204" pitchFamily="34" charset="0"/>
              </a:rPr>
              <a:t>7.1.2	may not </a:t>
            </a:r>
            <a:r>
              <a:rPr lang="en-GB" dirty="0">
                <a:latin typeface="Arial" panose="020B0604020202020204" pitchFamily="34" charset="0"/>
                <a:cs typeface="Arial" panose="020B0604020202020204" pitchFamily="34" charset="0"/>
              </a:rPr>
              <a:t>prevent access by members of the media to public political </a:t>
            </a:r>
            <a:r>
              <a:rPr lang="en-GB" dirty="0" smtClean="0">
                <a:latin typeface="Arial" panose="020B0604020202020204" pitchFamily="34" charset="0"/>
                <a:cs typeface="Arial" panose="020B0604020202020204" pitchFamily="34" charset="0"/>
              </a:rPr>
              <a:t>meetings</a:t>
            </a:r>
            <a:r>
              <a:rPr lang="en-GB" dirty="0">
                <a:latin typeface="Arial" panose="020B0604020202020204" pitchFamily="34" charset="0"/>
                <a:cs typeface="Arial" panose="020B0604020202020204" pitchFamily="34" charset="0"/>
              </a:rPr>
              <a:t>, marches, demonstrations and rallies; </a:t>
            </a:r>
            <a:r>
              <a:rPr lang="en-GB" dirty="0" smtClean="0">
                <a:latin typeface="Arial" panose="020B0604020202020204" pitchFamily="34" charset="0"/>
                <a:cs typeface="Arial" panose="020B0604020202020204" pitchFamily="34" charset="0"/>
              </a:rPr>
              <a:t>and</a:t>
            </a:r>
          </a:p>
          <a:p>
            <a:pPr marL="1611313" indent="-717550" algn="just"/>
            <a:r>
              <a:rPr lang="en-GB" dirty="0" smtClean="0">
                <a:latin typeface="Arial" panose="020B0604020202020204" pitchFamily="34" charset="0"/>
                <a:cs typeface="Arial" panose="020B0604020202020204" pitchFamily="34" charset="0"/>
              </a:rPr>
              <a:t>7.1.3	must take reasonable steps to ensure that journalists are not subjected to harassment, intimidation, hazard, threat or physical assault by any of their representatives or supporters. </a:t>
            </a:r>
          </a:p>
          <a:p>
            <a:pPr marL="717550" algn="just"/>
            <a:endParaRPr lang="en-GB" dirty="0" smtClean="0">
              <a:latin typeface="Arial" panose="020B0604020202020204" pitchFamily="34" charset="0"/>
              <a:cs typeface="Arial" panose="020B0604020202020204" pitchFamily="34" charset="0"/>
            </a:endParaRPr>
          </a:p>
          <a:p>
            <a:pPr marL="717550" algn="just"/>
            <a:endParaRPr lang="en-US" dirty="0">
              <a:latin typeface="Arial" panose="020B0604020202020204" pitchFamily="34" charset="0"/>
              <a:cs typeface="Arial" panose="020B0604020202020204" pitchFamily="34" charset="0"/>
            </a:endParaRPr>
          </a:p>
          <a:p>
            <a:pPr marL="371464" indent="457200">
              <a:buAutoNum type="alphaLcParenBoth" startAt="3"/>
            </a:pPr>
            <a:endParaRPr lang="en-US" sz="1950" dirty="0"/>
          </a:p>
          <a:p>
            <a:pPr marL="371464" indent="-371464">
              <a:buAutoNum type="alphaLcParenBoth" startAt="5"/>
            </a:pPr>
            <a:endParaRPr lang="en-US" sz="1950" dirty="0"/>
          </a:p>
          <a:p>
            <a:pPr marL="487718" algn="ctr">
              <a:lnSpc>
                <a:spcPct val="150000"/>
              </a:lnSpc>
              <a:spcBef>
                <a:spcPts val="1950"/>
              </a:spcBef>
              <a:spcAft>
                <a:spcPts val="1950"/>
              </a:spcAft>
            </a:pPr>
            <a:endParaRPr lang="en-US" sz="3900" dirty="0">
              <a:ea typeface="Calibri" panose="020F0502020204030204" pitchFamily="34" charset="0"/>
            </a:endParaRPr>
          </a:p>
        </p:txBody>
      </p:sp>
    </p:spTree>
    <p:extLst>
      <p:ext uri="{BB962C8B-B14F-4D97-AF65-F5344CB8AC3E}">
        <p14:creationId xmlns:p14="http://schemas.microsoft.com/office/powerpoint/2010/main" val="701341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3682" y="54864"/>
            <a:ext cx="8566270" cy="6040115"/>
          </a:xfrm>
          <a:prstGeom prst="rect">
            <a:avLst/>
          </a:prstGeom>
          <a:noFill/>
        </p:spPr>
        <p:txBody>
          <a:bodyPr wrap="square" rtlCol="0">
            <a:spAutoFit/>
          </a:bodyPr>
          <a:lstStyle/>
          <a:p>
            <a:pPr algn="ctr"/>
            <a:r>
              <a:rPr lang="en-US" sz="3200" b="1" dirty="0" smtClean="0">
                <a:latin typeface="Arial" panose="020B0604020202020204" pitchFamily="34" charset="0"/>
                <a:cs typeface="Arial" panose="020B0604020202020204" pitchFamily="34" charset="0"/>
              </a:rPr>
              <a:t>Salient Elements of The </a:t>
            </a:r>
            <a:r>
              <a:rPr lang="en-US" sz="3200" b="1" dirty="0">
                <a:latin typeface="Arial" panose="020B0604020202020204" pitchFamily="34" charset="0"/>
                <a:cs typeface="Arial" panose="020B0604020202020204" pitchFamily="34" charset="0"/>
              </a:rPr>
              <a:t>Code </a:t>
            </a:r>
            <a:r>
              <a:rPr lang="en-US" sz="3200" b="1" dirty="0" smtClean="0">
                <a:latin typeface="Arial" panose="020B0604020202020204" pitchFamily="34" charset="0"/>
                <a:cs typeface="Arial" panose="020B0604020202020204" pitchFamily="34" charset="0"/>
              </a:rPr>
              <a:t>(continued)</a:t>
            </a:r>
            <a:endParaRPr lang="en-US" sz="32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endParaRPr lang="en-GB" dirty="0" smtClean="0">
              <a:latin typeface="Arial" panose="020B0604020202020204" pitchFamily="34" charset="0"/>
              <a:cs typeface="Arial" panose="020B0604020202020204" pitchFamily="34" charset="0"/>
            </a:endParaRPr>
          </a:p>
          <a:p>
            <a:pPr marL="363538" lvl="0" indent="-363538"/>
            <a:r>
              <a:rPr lang="en-GB" sz="2000" b="1" dirty="0" smtClean="0">
                <a:solidFill>
                  <a:prstClr val="black"/>
                </a:solidFill>
                <a:latin typeface="Arial" panose="020B0604020202020204" pitchFamily="34" charset="0"/>
                <a:cs typeface="Arial" panose="020B0604020202020204" pitchFamily="34" charset="0"/>
              </a:rPr>
              <a:t>8.	Prohibited Conduct</a:t>
            </a:r>
            <a:endParaRPr lang="en-GB" sz="2000" b="1" dirty="0">
              <a:solidFill>
                <a:prstClr val="black"/>
              </a:solidFill>
              <a:latin typeface="Arial" panose="020B0604020202020204" pitchFamily="34" charset="0"/>
              <a:cs typeface="Arial" panose="020B0604020202020204" pitchFamily="34" charset="0"/>
            </a:endParaRPr>
          </a:p>
          <a:p>
            <a:endParaRPr lang="en-GB" sz="2000" b="1" dirty="0" smtClean="0">
              <a:latin typeface="Arial" panose="020B0604020202020204" pitchFamily="34" charset="0"/>
              <a:cs typeface="Arial" panose="020B0604020202020204" pitchFamily="34" charset="0"/>
            </a:endParaRPr>
          </a:p>
          <a:p>
            <a:pPr>
              <a:tabLst>
                <a:tab pos="363538" algn="l"/>
              </a:tabLst>
            </a:pPr>
            <a:r>
              <a:rPr lang="en-GB" sz="2000" b="1" dirty="0">
                <a:latin typeface="Arial" panose="020B0604020202020204" pitchFamily="34" charset="0"/>
                <a:cs typeface="Arial" panose="020B0604020202020204" pitchFamily="34" charset="0"/>
              </a:rPr>
              <a:t>	</a:t>
            </a:r>
            <a:r>
              <a:rPr lang="en-GB" sz="2000" b="1" dirty="0" smtClean="0">
                <a:latin typeface="Arial" panose="020B0604020202020204" pitchFamily="34" charset="0"/>
                <a:cs typeface="Arial" panose="020B0604020202020204" pitchFamily="34" charset="0"/>
              </a:rPr>
              <a:t>8.1	No party or candidate may-</a:t>
            </a:r>
            <a:endParaRPr lang="en-GB" sz="2000"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1611313" indent="-717550" algn="just">
              <a:tabLst>
                <a:tab pos="1611313" algn="l"/>
              </a:tabLst>
            </a:pPr>
            <a:r>
              <a:rPr lang="en-GB" sz="1700" dirty="0" smtClean="0">
                <a:latin typeface="Arial" panose="020B0604020202020204" pitchFamily="34" charset="0"/>
                <a:cs typeface="Arial" panose="020B0604020202020204" pitchFamily="34" charset="0"/>
              </a:rPr>
              <a:t>8.1.1	use language or act in a way that may provoke violence during an election’</a:t>
            </a:r>
          </a:p>
          <a:p>
            <a:pPr marL="1611313" indent="-717550" algn="just">
              <a:tabLst>
                <a:tab pos="1611313" algn="l"/>
              </a:tabLst>
            </a:pPr>
            <a:r>
              <a:rPr lang="en-GB" sz="1700" dirty="0" smtClean="0">
                <a:latin typeface="Arial" panose="020B0604020202020204" pitchFamily="34" charset="0"/>
                <a:cs typeface="Arial" panose="020B0604020202020204" pitchFamily="34" charset="0"/>
              </a:rPr>
              <a:t>8.1.2	intimidate voters, supporters or other candidates and parties;</a:t>
            </a:r>
          </a:p>
          <a:p>
            <a:pPr marL="1611313" indent="-717550" algn="just">
              <a:tabLst>
                <a:tab pos="1611313" algn="l"/>
              </a:tabLst>
            </a:pPr>
            <a:r>
              <a:rPr lang="en-GB" sz="1700" dirty="0" smtClean="0">
                <a:latin typeface="Arial" panose="020B0604020202020204" pitchFamily="34" charset="0"/>
                <a:cs typeface="Arial" panose="020B0604020202020204" pitchFamily="34" charset="0"/>
              </a:rPr>
              <a:t>8.1.3	publish false or defamatory allegations in connection with an election as it relates to a party, it candidates, its members or representatives;</a:t>
            </a:r>
          </a:p>
          <a:p>
            <a:pPr marL="1611313" indent="-717550" algn="just">
              <a:tabLst>
                <a:tab pos="1611313" algn="l"/>
              </a:tabLst>
            </a:pPr>
            <a:r>
              <a:rPr lang="en-GB" sz="1700" dirty="0" smtClean="0">
                <a:latin typeface="Arial" panose="020B0604020202020204" pitchFamily="34" charset="0"/>
                <a:cs typeface="Arial" panose="020B0604020202020204" pitchFamily="34" charset="0"/>
              </a:rPr>
              <a:t>8.1.4	carry </a:t>
            </a:r>
            <a:r>
              <a:rPr lang="en-GB" sz="1700" dirty="0">
                <a:latin typeface="Arial" panose="020B0604020202020204" pitchFamily="34" charset="0"/>
                <a:cs typeface="Arial" panose="020B0604020202020204" pitchFamily="34" charset="0"/>
              </a:rPr>
              <a:t>or display arms or </a:t>
            </a:r>
            <a:r>
              <a:rPr lang="en-GB" sz="1700" dirty="0" smtClean="0">
                <a:latin typeface="Arial" panose="020B0604020202020204" pitchFamily="34" charset="0"/>
                <a:cs typeface="Arial" panose="020B0604020202020204" pitchFamily="34" charset="0"/>
              </a:rPr>
              <a:t>weapons at </a:t>
            </a:r>
            <a:r>
              <a:rPr lang="en-GB" sz="1700" dirty="0">
                <a:latin typeface="Arial" panose="020B0604020202020204" pitchFamily="34" charset="0"/>
                <a:cs typeface="Arial" panose="020B0604020202020204" pitchFamily="34" charset="0"/>
              </a:rPr>
              <a:t>a political </a:t>
            </a:r>
            <a:r>
              <a:rPr lang="en-GB" sz="1700" dirty="0" smtClean="0">
                <a:latin typeface="Arial" panose="020B0604020202020204" pitchFamily="34" charset="0"/>
                <a:cs typeface="Arial" panose="020B0604020202020204" pitchFamily="34" charset="0"/>
              </a:rPr>
              <a:t>event;</a:t>
            </a:r>
          </a:p>
          <a:p>
            <a:pPr marL="1611313" indent="-717550" algn="just">
              <a:tabLst>
                <a:tab pos="1611313" algn="l"/>
              </a:tabLst>
            </a:pPr>
            <a:r>
              <a:rPr lang="en-GB" sz="1700" dirty="0" smtClean="0">
                <a:latin typeface="Arial" panose="020B0604020202020204" pitchFamily="34" charset="0"/>
                <a:cs typeface="Arial" panose="020B0604020202020204" pitchFamily="34" charset="0"/>
              </a:rPr>
              <a:t>8.1.5	unreasonably </a:t>
            </a:r>
            <a:r>
              <a:rPr lang="en-GB" sz="1700" dirty="0">
                <a:latin typeface="Arial" panose="020B0604020202020204" pitchFamily="34" charset="0"/>
                <a:cs typeface="Arial" panose="020B0604020202020204" pitchFamily="34" charset="0"/>
              </a:rPr>
              <a:t>prevent any other person access to voters for the purpose of voter </a:t>
            </a:r>
            <a:r>
              <a:rPr lang="en-GB" sz="1700" dirty="0" smtClean="0">
                <a:latin typeface="Arial" panose="020B0604020202020204" pitchFamily="34" charset="0"/>
                <a:cs typeface="Arial" panose="020B0604020202020204" pitchFamily="34" charset="0"/>
              </a:rPr>
              <a:t>education</a:t>
            </a:r>
            <a:r>
              <a:rPr lang="en-GB" sz="1700" dirty="0">
                <a:latin typeface="Arial" panose="020B0604020202020204" pitchFamily="34" charset="0"/>
                <a:cs typeface="Arial" panose="020B0604020202020204" pitchFamily="34" charset="0"/>
              </a:rPr>
              <a:t>, collecting signatures, recruiting members, raising funds or canvassing support </a:t>
            </a:r>
            <a:r>
              <a:rPr lang="en-GB" sz="1700" dirty="0" smtClean="0">
                <a:latin typeface="Arial" panose="020B0604020202020204" pitchFamily="34" charset="0"/>
                <a:cs typeface="Arial" panose="020B0604020202020204" pitchFamily="34" charset="0"/>
              </a:rPr>
              <a:t>for </a:t>
            </a:r>
            <a:r>
              <a:rPr lang="en-GB" sz="1700" dirty="0">
                <a:latin typeface="Arial" panose="020B0604020202020204" pitchFamily="34" charset="0"/>
                <a:cs typeface="Arial" panose="020B0604020202020204" pitchFamily="34" charset="0"/>
              </a:rPr>
              <a:t>a party or </a:t>
            </a:r>
            <a:r>
              <a:rPr lang="en-GB" sz="1700" dirty="0" smtClean="0">
                <a:latin typeface="Arial" panose="020B0604020202020204" pitchFamily="34" charset="0"/>
                <a:cs typeface="Arial" panose="020B0604020202020204" pitchFamily="34" charset="0"/>
              </a:rPr>
              <a:t>candidate;</a:t>
            </a:r>
          </a:p>
          <a:p>
            <a:pPr marL="1611313" indent="-717550" algn="just">
              <a:tabLst>
                <a:tab pos="1611313" algn="l"/>
              </a:tabLst>
            </a:pPr>
            <a:r>
              <a:rPr lang="en-GB" sz="1700" dirty="0" smtClean="0">
                <a:latin typeface="Arial" panose="020B0604020202020204" pitchFamily="34" charset="0"/>
                <a:cs typeface="Arial" panose="020B0604020202020204" pitchFamily="34" charset="0"/>
              </a:rPr>
              <a:t>8.1.6	deface </a:t>
            </a:r>
            <a:r>
              <a:rPr lang="en-GB" sz="1700" dirty="0">
                <a:latin typeface="Arial" panose="020B0604020202020204" pitchFamily="34" charset="0"/>
                <a:cs typeface="Arial" panose="020B0604020202020204" pitchFamily="34" charset="0"/>
              </a:rPr>
              <a:t>or unlawfully remove or destroy the billboards, placards, posters or any other election materials of a party or candidate; </a:t>
            </a:r>
            <a:r>
              <a:rPr lang="en-GB" sz="1700" dirty="0" smtClean="0">
                <a:latin typeface="Arial" panose="020B0604020202020204" pitchFamily="34" charset="0"/>
                <a:cs typeface="Arial" panose="020B0604020202020204" pitchFamily="34" charset="0"/>
              </a:rPr>
              <a:t>or</a:t>
            </a:r>
          </a:p>
          <a:p>
            <a:pPr marL="1611313" indent="-717550" algn="just">
              <a:tabLst>
                <a:tab pos="1611313" algn="l"/>
              </a:tabLst>
            </a:pPr>
            <a:r>
              <a:rPr lang="en-GB" sz="1700" dirty="0" smtClean="0">
                <a:latin typeface="Arial" panose="020B0604020202020204" pitchFamily="34" charset="0"/>
                <a:cs typeface="Arial" panose="020B0604020202020204" pitchFamily="34" charset="0"/>
              </a:rPr>
              <a:t>8.1.7	abuse </a:t>
            </a:r>
            <a:r>
              <a:rPr lang="en-GB" sz="1700" dirty="0">
                <a:latin typeface="Arial" panose="020B0604020202020204" pitchFamily="34" charset="0"/>
                <a:cs typeface="Arial" panose="020B0604020202020204" pitchFamily="34" charset="0"/>
              </a:rPr>
              <a:t>a position of power, privilege or influence, </a:t>
            </a:r>
            <a:r>
              <a:rPr lang="en-GB" sz="1700" dirty="0" smtClean="0">
                <a:latin typeface="Arial" panose="020B0604020202020204" pitchFamily="34" charset="0"/>
                <a:cs typeface="Arial" panose="020B0604020202020204" pitchFamily="34" charset="0"/>
              </a:rPr>
              <a:t>to </a:t>
            </a:r>
            <a:r>
              <a:rPr lang="en-GB" sz="1700" dirty="0">
                <a:latin typeface="Arial" panose="020B0604020202020204" pitchFamily="34" charset="0"/>
                <a:cs typeface="Arial" panose="020B0604020202020204" pitchFamily="34" charset="0"/>
              </a:rPr>
              <a:t>influence the conduct or outcome of an election.</a:t>
            </a:r>
          </a:p>
          <a:p>
            <a:pPr marL="1081088" indent="-363538">
              <a:buFont typeface="Wingdings" panose="05000000000000000000" pitchFamily="2" charset="2"/>
              <a:buChar char="q"/>
            </a:pPr>
            <a:endParaRPr lang="en-GB" sz="1950" dirty="0" smtClean="0">
              <a:latin typeface="Arial" panose="020B0604020202020204" pitchFamily="34" charset="0"/>
              <a:cs typeface="Arial" panose="020B0604020202020204" pitchFamily="34" charset="0"/>
            </a:endParaRPr>
          </a:p>
          <a:p>
            <a:pPr marL="717550"/>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3470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3387" y="958376"/>
            <a:ext cx="7651021" cy="4770537"/>
          </a:xfrm>
          <a:prstGeom prst="rect">
            <a:avLst/>
          </a:prstGeom>
        </p:spPr>
        <p:txBody>
          <a:bodyPr wrap="square">
            <a:spAutoFit/>
          </a:bodyPr>
          <a:lstStyle/>
          <a:p>
            <a:pPr marL="363538" indent="-363538" algn="just"/>
            <a:r>
              <a:rPr lang="en-US" sz="1600" b="1" dirty="0" smtClean="0">
                <a:latin typeface="Arial" panose="020B0604020202020204" pitchFamily="34" charset="0"/>
                <a:cs typeface="Arial" panose="020B0604020202020204" pitchFamily="34" charset="0"/>
              </a:rPr>
              <a:t>9.	Sections 95, 96 and 99(1A) of the Act</a:t>
            </a:r>
          </a:p>
          <a:p>
            <a:pPr algn="just"/>
            <a:endParaRPr lang="en-US" sz="1600" b="1" dirty="0" smtClean="0">
              <a:latin typeface="Arial" panose="020B0604020202020204" pitchFamily="34" charset="0"/>
              <a:cs typeface="Arial" panose="020B0604020202020204" pitchFamily="34" charset="0"/>
            </a:endParaRPr>
          </a:p>
          <a:p>
            <a:pPr marL="893763" indent="-530225" algn="just"/>
            <a:r>
              <a:rPr lang="en-US" sz="1600" dirty="0" smtClean="0">
                <a:latin typeface="Arial" panose="020B0604020202020204" pitchFamily="34" charset="0"/>
                <a:cs typeface="Arial" panose="020B0604020202020204" pitchFamily="34" charset="0"/>
              </a:rPr>
              <a:t>9.1	The Code is applicable from the date on which the proclamation of the election is proclaimed to the date on which the results of the election is announced;</a:t>
            </a:r>
          </a:p>
          <a:p>
            <a:pPr marL="893763" indent="-530225" algn="just"/>
            <a:endParaRPr lang="en-US" sz="1600" dirty="0" smtClean="0">
              <a:latin typeface="Arial" panose="020B0604020202020204" pitchFamily="34" charset="0"/>
              <a:cs typeface="Arial" panose="020B0604020202020204" pitchFamily="34" charset="0"/>
            </a:endParaRPr>
          </a:p>
          <a:p>
            <a:pPr marL="893763" indent="-530225" algn="just"/>
            <a:r>
              <a:rPr lang="en-US" sz="1600" dirty="0" smtClean="0">
                <a:latin typeface="Arial" panose="020B0604020202020204" pitchFamily="34" charset="0"/>
                <a:cs typeface="Arial" panose="020B0604020202020204" pitchFamily="34" charset="0"/>
              </a:rPr>
              <a:t>9.2	The Chief Electoral Officer may institute civil proceedings before a court to enforce a provision of the Act or the Code;</a:t>
            </a:r>
          </a:p>
          <a:p>
            <a:pPr marL="893763" indent="-530225" algn="just"/>
            <a:endParaRPr lang="en-US" sz="1600" dirty="0" smtClean="0">
              <a:latin typeface="Arial" panose="020B0604020202020204" pitchFamily="34" charset="0"/>
              <a:cs typeface="Arial" panose="020B0604020202020204" pitchFamily="34" charset="0"/>
            </a:endParaRPr>
          </a:p>
          <a:p>
            <a:pPr marL="893763" indent="-530225" algn="just"/>
            <a:r>
              <a:rPr lang="en-US" sz="1600" dirty="0" smtClean="0">
                <a:latin typeface="Arial" panose="020B0604020202020204" pitchFamily="34" charset="0"/>
                <a:cs typeface="Arial" panose="020B0604020202020204" pitchFamily="34" charset="0"/>
              </a:rPr>
              <a:t>9.3	Electoral Court or a court of competent jurisdiction can impose appropriate sanctions. </a:t>
            </a:r>
          </a:p>
          <a:p>
            <a:pPr marL="893763" indent="-530225" algn="just"/>
            <a:endParaRPr lang="en-US" sz="1600" dirty="0">
              <a:latin typeface="Arial" panose="020B0604020202020204" pitchFamily="34" charset="0"/>
              <a:cs typeface="Arial" panose="020B0604020202020204" pitchFamily="34" charset="0"/>
            </a:endParaRPr>
          </a:p>
          <a:p>
            <a:pPr marL="893763" indent="-530225" algn="just"/>
            <a:r>
              <a:rPr lang="en-US" sz="1600" dirty="0" smtClean="0">
                <a:latin typeface="Arial" panose="020B0604020202020204" pitchFamily="34" charset="0"/>
                <a:cs typeface="Arial" panose="020B0604020202020204" pitchFamily="34" charset="0"/>
              </a:rPr>
              <a:t>9.4	However</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in addition to the above, a </a:t>
            </a:r>
            <a:r>
              <a:rPr lang="en-US" sz="1600" dirty="0">
                <a:latin typeface="Arial" panose="020B0604020202020204" pitchFamily="34" charset="0"/>
                <a:cs typeface="Arial" panose="020B0604020202020204" pitchFamily="34" charset="0"/>
              </a:rPr>
              <a:t>person convicted of a contravention of the Code </a:t>
            </a:r>
            <a:r>
              <a:rPr lang="en-US" sz="1600" dirty="0" smtClean="0">
                <a:latin typeface="Arial" panose="020B0604020202020204" pitchFamily="34" charset="0"/>
                <a:cs typeface="Arial" panose="020B0604020202020204" pitchFamily="34" charset="0"/>
              </a:rPr>
              <a:t>may also be liable </a:t>
            </a:r>
            <a:r>
              <a:rPr lang="en-US" sz="1600" dirty="0">
                <a:latin typeface="Arial" panose="020B0604020202020204" pitchFamily="34" charset="0"/>
                <a:cs typeface="Arial" panose="020B0604020202020204" pitchFamily="34" charset="0"/>
              </a:rPr>
              <a:t>to a fine or to </a:t>
            </a:r>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period </a:t>
            </a:r>
            <a:r>
              <a:rPr lang="en-US" sz="1600" dirty="0" smtClean="0">
                <a:latin typeface="Arial" panose="020B0604020202020204" pitchFamily="34" charset="0"/>
                <a:cs typeface="Arial" panose="020B0604020202020204" pitchFamily="34" charset="0"/>
              </a:rPr>
              <a:t>of imprisonment by virtue of section 94 of the Act.</a:t>
            </a:r>
            <a:endParaRPr lang="en-US" sz="1600" dirty="0">
              <a:latin typeface="Arial" panose="020B0604020202020204" pitchFamily="34" charset="0"/>
              <a:cs typeface="Arial" panose="020B0604020202020204" pitchFamily="34" charset="0"/>
            </a:endParaRPr>
          </a:p>
          <a:p>
            <a:pPr marL="717550" indent="-354013" algn="just">
              <a:buFont typeface="Wingdings" panose="05000000000000000000" pitchFamily="2" charset="2"/>
              <a:buChar char="Ø"/>
            </a:pPr>
            <a:endParaRPr lang="en-US" sz="1600" dirty="0"/>
          </a:p>
          <a:p>
            <a:pPr marL="717550" indent="-354013" algn="just">
              <a:buFont typeface="Wingdings" panose="05000000000000000000" pitchFamily="2" charset="2"/>
              <a:buChar char="Ø"/>
            </a:pPr>
            <a:endParaRPr lang="en-US" sz="1600" dirty="0"/>
          </a:p>
          <a:p>
            <a:pPr algn="just"/>
            <a:endParaRPr lang="en-US" sz="1600" dirty="0"/>
          </a:p>
          <a:p>
            <a:endParaRPr lang="en-ZA" sz="1600" dirty="0"/>
          </a:p>
        </p:txBody>
      </p:sp>
      <p:sp>
        <p:nvSpPr>
          <p:cNvPr id="3" name="TextBox 2"/>
          <p:cNvSpPr txBox="1"/>
          <p:nvPr/>
        </p:nvSpPr>
        <p:spPr>
          <a:xfrm>
            <a:off x="593387" y="185031"/>
            <a:ext cx="7795037" cy="584775"/>
          </a:xfrm>
          <a:prstGeom prst="rect">
            <a:avLst/>
          </a:prstGeom>
          <a:noFill/>
        </p:spPr>
        <p:txBody>
          <a:bodyPr wrap="square" rtlCol="0">
            <a:spAutoFit/>
          </a:bodyPr>
          <a:lstStyle/>
          <a:p>
            <a:pPr algn="ctr"/>
            <a:r>
              <a:rPr lang="en-ZA" sz="3200" b="1" dirty="0" smtClean="0">
                <a:latin typeface="Arial" panose="020B0604020202020204" pitchFamily="34" charset="0"/>
                <a:cs typeface="Arial" panose="020B0604020202020204" pitchFamily="34" charset="0"/>
              </a:rPr>
              <a:t>Enforcement of provisions of the Code   </a:t>
            </a:r>
            <a:endParaRPr lang="en-ZA"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1747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808" y="216546"/>
            <a:ext cx="8349165" cy="6996787"/>
          </a:xfrm>
          <a:prstGeom prst="rect">
            <a:avLst/>
          </a:prstGeom>
        </p:spPr>
        <p:txBody>
          <a:bodyPr wrap="square">
            <a:spAutoFit/>
          </a:bodyPr>
          <a:lstStyle/>
          <a:p>
            <a:pPr marL="487718" algn="ctr">
              <a:lnSpc>
                <a:spcPct val="150000"/>
              </a:lnSpc>
              <a:spcBef>
                <a:spcPts val="1950"/>
              </a:spcBef>
              <a:spcAft>
                <a:spcPts val="1950"/>
              </a:spcAft>
            </a:pPr>
            <a:r>
              <a:rPr lang="en-GB" sz="3200" b="1" dirty="0" smtClean="0">
                <a:latin typeface="Arial" panose="020B0604020202020204" pitchFamily="34" charset="0"/>
                <a:ea typeface="Calibri" panose="020F0502020204030204" pitchFamily="34" charset="0"/>
                <a:cs typeface="Arial" panose="020B0604020202020204" pitchFamily="34" charset="0"/>
              </a:rPr>
              <a:t>Concluding Remarks</a:t>
            </a:r>
            <a:endParaRPr lang="en-GB" sz="3200" b="1" dirty="0">
              <a:latin typeface="Arial" panose="020B0604020202020204" pitchFamily="34" charset="0"/>
              <a:ea typeface="Calibri" panose="020F0502020204030204" pitchFamily="34" charset="0"/>
              <a:cs typeface="Arial" panose="020B0604020202020204" pitchFamily="34" charset="0"/>
            </a:endParaRPr>
          </a:p>
          <a:p>
            <a:pPr marL="363538" indent="-363538" algn="just">
              <a:buFont typeface="+mj-lt"/>
              <a:buAutoNum type="arabicPeriod"/>
            </a:pPr>
            <a:r>
              <a:rPr lang="en-ZA" dirty="0" smtClean="0">
                <a:latin typeface="Arial" panose="020B0604020202020204" pitchFamily="34" charset="0"/>
                <a:cs typeface="Arial" panose="020B0604020202020204" pitchFamily="34" charset="0"/>
              </a:rPr>
              <a:t>The responsibility to uphold  and comply with the provisions of prohibited conduct rests with all persons within the Republic. </a:t>
            </a:r>
          </a:p>
          <a:p>
            <a:pPr marL="363538" indent="-363538" algn="just">
              <a:buFont typeface="+mj-lt"/>
              <a:buAutoNum type="arabicPeriod"/>
            </a:pPr>
            <a:endParaRPr lang="en-ZA" dirty="0">
              <a:latin typeface="Arial" panose="020B0604020202020204" pitchFamily="34" charset="0"/>
              <a:cs typeface="Arial" panose="020B0604020202020204" pitchFamily="34" charset="0"/>
            </a:endParaRPr>
          </a:p>
          <a:p>
            <a:pPr marL="363538" indent="-363538" algn="just">
              <a:buFont typeface="+mj-lt"/>
              <a:buAutoNum type="arabicPeriod"/>
            </a:pPr>
            <a:r>
              <a:rPr lang="en-ZA" dirty="0" smtClean="0">
                <a:latin typeface="Arial" panose="020B0604020202020204" pitchFamily="34" charset="0"/>
                <a:cs typeface="Arial" panose="020B0604020202020204" pitchFamily="34" charset="0"/>
              </a:rPr>
              <a:t>Alleged breaches of the provisions of sections 87-94 of the Act (prohibited conduct), must be reported to SAPS for investigation. The National Prosecuting Authority is responsible for criminal prosecutions. </a:t>
            </a:r>
          </a:p>
          <a:p>
            <a:pPr marL="363538" indent="-363538" algn="just">
              <a:buFont typeface="+mj-lt"/>
              <a:buAutoNum type="arabicPeriod"/>
            </a:pPr>
            <a:endParaRPr lang="en-ZA" dirty="0">
              <a:latin typeface="Arial" panose="020B0604020202020204" pitchFamily="34" charset="0"/>
              <a:cs typeface="Arial" panose="020B0604020202020204" pitchFamily="34" charset="0"/>
            </a:endParaRPr>
          </a:p>
          <a:p>
            <a:pPr marL="363538" indent="-363538" algn="just">
              <a:buFont typeface="+mj-lt"/>
              <a:buAutoNum type="arabicPeriod"/>
            </a:pPr>
            <a:r>
              <a:rPr lang="en-ZA" dirty="0" smtClean="0">
                <a:latin typeface="Arial" panose="020B0604020202020204" pitchFamily="34" charset="0"/>
                <a:cs typeface="Arial" panose="020B0604020202020204" pitchFamily="34" charset="0"/>
              </a:rPr>
              <a:t>The responsibility to uphold the Code vests with political parties, its members, supporters, candidates including independent candidates and supporters. </a:t>
            </a:r>
          </a:p>
          <a:p>
            <a:pPr marL="363538" indent="-363538" algn="just">
              <a:buFont typeface="+mj-lt"/>
              <a:buAutoNum type="arabicPeriod"/>
            </a:pPr>
            <a:endParaRPr lang="en-ZA" dirty="0">
              <a:latin typeface="Arial" panose="020B0604020202020204" pitchFamily="34" charset="0"/>
              <a:cs typeface="Arial" panose="020B0604020202020204" pitchFamily="34" charset="0"/>
            </a:endParaRPr>
          </a:p>
          <a:p>
            <a:pPr marL="363538" indent="-363538" algn="just">
              <a:buFont typeface="+mj-lt"/>
              <a:buAutoNum type="arabicPeriod"/>
            </a:pPr>
            <a:r>
              <a:rPr lang="en-ZA" dirty="0" smtClean="0">
                <a:latin typeface="Arial" panose="020B0604020202020204" pitchFamily="34" charset="0"/>
                <a:cs typeface="Arial" panose="020B0604020202020204" pitchFamily="34" charset="0"/>
              </a:rPr>
              <a:t>The power of the Commission in relation to alleged breaches of the </a:t>
            </a:r>
            <a:r>
              <a:rPr lang="en-ZA" smtClean="0">
                <a:latin typeface="Arial" panose="020B0604020202020204" pitchFamily="34" charset="0"/>
                <a:cs typeface="Arial" panose="020B0604020202020204" pitchFamily="34" charset="0"/>
              </a:rPr>
              <a:t>Code is </a:t>
            </a:r>
            <a:r>
              <a:rPr lang="en-ZA" dirty="0" smtClean="0">
                <a:latin typeface="Arial" panose="020B0604020202020204" pitchFamily="34" charset="0"/>
                <a:cs typeface="Arial" panose="020B0604020202020204" pitchFamily="34" charset="0"/>
              </a:rPr>
              <a:t>limited to investigating same and, if it is necessary to do so, approach the Electoral Court for appropriate relief. This is within the confines of the statutory authority assigned to the Commission in terms of the Constitution and the legislative framework.      </a:t>
            </a:r>
          </a:p>
          <a:p>
            <a:pPr marL="619106" indent="-619106">
              <a:buFont typeface="+mj-lt"/>
              <a:buAutoNum type="arabicPeriod"/>
            </a:pPr>
            <a:endParaRPr lang="en-ZA" dirty="0">
              <a:latin typeface="Arial" panose="020B0604020202020204" pitchFamily="34" charset="0"/>
              <a:cs typeface="Arial" panose="020B0604020202020204" pitchFamily="34" charset="0"/>
            </a:endParaRPr>
          </a:p>
          <a:p>
            <a:endParaRPr lang="en-ZA" sz="1950" dirty="0"/>
          </a:p>
          <a:p>
            <a:endParaRPr lang="en-ZA" sz="1950" dirty="0"/>
          </a:p>
          <a:p>
            <a:pPr marL="619106" indent="-619106">
              <a:buFont typeface="Arial" panose="020B0604020202020204" pitchFamily="34" charset="0"/>
              <a:buChar char="•"/>
            </a:pPr>
            <a:endParaRPr lang="en-ZA" sz="1950" dirty="0"/>
          </a:p>
          <a:p>
            <a:endParaRPr lang="en-ZA" sz="1950" dirty="0"/>
          </a:p>
        </p:txBody>
      </p:sp>
    </p:spTree>
    <p:extLst>
      <p:ext uri="{BB962C8B-B14F-4D97-AF65-F5344CB8AC3E}">
        <p14:creationId xmlns:p14="http://schemas.microsoft.com/office/powerpoint/2010/main" val="4038472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7982" y="2248911"/>
            <a:ext cx="8229600" cy="1143000"/>
          </a:xfrm>
          <a:prstGeom prst="rect">
            <a:avLst/>
          </a:prstGeom>
        </p:spPr>
        <p:txBody>
          <a:bodyPr/>
          <a:lstStyle/>
          <a:p>
            <a:r>
              <a:rPr lang="en-ZA" sz="5400" b="1" dirty="0" smtClean="0">
                <a:latin typeface="Arial" panose="020B0604020202020204" pitchFamily="34" charset="0"/>
                <a:cs typeface="Arial" panose="020B0604020202020204" pitchFamily="34" charset="0"/>
              </a:rPr>
              <a:t>THANK YOU</a:t>
            </a:r>
            <a:endParaRPr lang="en-ZA" sz="5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0082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a:prstGeom prst="rect">
            <a:avLst/>
          </a:prstGeom>
        </p:spPr>
        <p:txBody>
          <a:bodyPr/>
          <a:lstStyle/>
          <a:p>
            <a:r>
              <a:rPr lang="en-ZA" sz="3200" b="1" dirty="0" smtClean="0">
                <a:latin typeface="Arial" panose="020B0604020202020204" pitchFamily="34" charset="0"/>
                <a:cs typeface="Arial" panose="020B0604020202020204" pitchFamily="34" charset="0"/>
              </a:rPr>
              <a:t>Contents</a:t>
            </a:r>
            <a:endParaRPr lang="en-ZA" sz="3200"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4294967295"/>
          </p:nvPr>
        </p:nvSpPr>
        <p:spPr>
          <a:xfrm>
            <a:off x="674687" y="1277650"/>
            <a:ext cx="7908204" cy="4525962"/>
          </a:xfrm>
          <a:prstGeom prst="rect">
            <a:avLst/>
          </a:prstGeom>
        </p:spPr>
        <p:txBody>
          <a:bodyPr/>
          <a:lstStyle/>
          <a:p>
            <a:pPr marL="514350" indent="-514350" algn="just">
              <a:buFont typeface="+mj-lt"/>
              <a:buAutoNum type="arabicPeriod"/>
            </a:pPr>
            <a:r>
              <a:rPr lang="en-ZA" sz="2800" dirty="0" smtClean="0">
                <a:latin typeface="Arial" panose="020B0604020202020204" pitchFamily="34" charset="0"/>
                <a:cs typeface="Arial" panose="020B0604020202020204" pitchFamily="34" charset="0"/>
              </a:rPr>
              <a:t>Legislative Framework</a:t>
            </a:r>
          </a:p>
          <a:p>
            <a:pPr marL="514350" indent="-514350">
              <a:buFont typeface="+mj-lt"/>
              <a:buAutoNum type="arabicPeriod"/>
            </a:pPr>
            <a:r>
              <a:rPr lang="en-ZA" sz="2800" dirty="0" smtClean="0">
                <a:latin typeface="Arial" panose="020B0604020202020204" pitchFamily="34" charset="0"/>
                <a:cs typeface="Arial" panose="020B0604020202020204" pitchFamily="34" charset="0"/>
              </a:rPr>
              <a:t>Salient Elements of Prohibited Conduct</a:t>
            </a:r>
          </a:p>
          <a:p>
            <a:pPr marL="514350" indent="-514350">
              <a:buFont typeface="+mj-lt"/>
              <a:buAutoNum type="arabicPeriod"/>
            </a:pPr>
            <a:r>
              <a:rPr lang="en-ZA" sz="2800" dirty="0" smtClean="0">
                <a:latin typeface="Arial" panose="020B0604020202020204" pitchFamily="34" charset="0"/>
                <a:cs typeface="Arial" panose="020B0604020202020204" pitchFamily="34" charset="0"/>
              </a:rPr>
              <a:t>Salient Elements of the Electoral Code of Conduct </a:t>
            </a:r>
          </a:p>
          <a:p>
            <a:pPr marL="514350" indent="-514350">
              <a:buFont typeface="+mj-lt"/>
              <a:buAutoNum type="arabicPeriod"/>
            </a:pPr>
            <a:r>
              <a:rPr lang="en-ZA" sz="2800" dirty="0" smtClean="0">
                <a:latin typeface="Arial" panose="020B0604020202020204" pitchFamily="34" charset="0"/>
                <a:cs typeface="Arial" panose="020B0604020202020204" pitchFamily="34" charset="0"/>
              </a:rPr>
              <a:t>Enforcement of Provisions of Prohibited Conduct</a:t>
            </a:r>
          </a:p>
          <a:p>
            <a:pPr marL="514350" indent="-514350">
              <a:buFont typeface="+mj-lt"/>
              <a:buAutoNum type="arabicPeriod"/>
            </a:pPr>
            <a:r>
              <a:rPr lang="en-ZA" sz="2800" dirty="0" smtClean="0">
                <a:latin typeface="Arial" panose="020B0604020202020204" pitchFamily="34" charset="0"/>
                <a:cs typeface="Arial" panose="020B0604020202020204" pitchFamily="34" charset="0"/>
              </a:rPr>
              <a:t>Enforcement of Electoral Code of Conduct</a:t>
            </a:r>
          </a:p>
          <a:p>
            <a:pPr marL="514350" indent="-514350">
              <a:buFont typeface="+mj-lt"/>
              <a:buAutoNum type="arabicPeriod"/>
            </a:pPr>
            <a:r>
              <a:rPr lang="en-ZA" sz="2800" dirty="0" smtClean="0">
                <a:latin typeface="Arial" panose="020B0604020202020204" pitchFamily="34" charset="0"/>
                <a:cs typeface="Arial" panose="020B0604020202020204" pitchFamily="34" charset="0"/>
              </a:rPr>
              <a:t>Concluding Remarks</a:t>
            </a:r>
          </a:p>
          <a:p>
            <a:endParaRPr lang="en-ZA" dirty="0"/>
          </a:p>
        </p:txBody>
      </p:sp>
    </p:spTree>
    <p:extLst>
      <p:ext uri="{BB962C8B-B14F-4D97-AF65-F5344CB8AC3E}">
        <p14:creationId xmlns:p14="http://schemas.microsoft.com/office/powerpoint/2010/main" val="1350206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2648" y="254095"/>
            <a:ext cx="7982712" cy="584775"/>
          </a:xfrm>
          <a:prstGeom prst="rect">
            <a:avLst/>
          </a:prstGeom>
          <a:noFill/>
        </p:spPr>
        <p:txBody>
          <a:bodyPr wrap="square" rtlCol="0">
            <a:spAutoFit/>
          </a:bodyPr>
          <a:lstStyle/>
          <a:p>
            <a:pPr algn="ctr"/>
            <a:r>
              <a:rPr lang="en-US" sz="3200" b="1" dirty="0" smtClean="0">
                <a:latin typeface="Arial" panose="020B0604020202020204" pitchFamily="34" charset="0"/>
                <a:ea typeface="Arial" charset="0"/>
                <a:cs typeface="Arial" panose="020B0604020202020204" pitchFamily="34" charset="0"/>
              </a:rPr>
              <a:t>Legislative Framework</a:t>
            </a:r>
          </a:p>
        </p:txBody>
      </p:sp>
      <p:sp>
        <p:nvSpPr>
          <p:cNvPr id="3" name="TextBox 2"/>
          <p:cNvSpPr txBox="1"/>
          <p:nvPr/>
        </p:nvSpPr>
        <p:spPr>
          <a:xfrm>
            <a:off x="460493" y="1298919"/>
            <a:ext cx="8287022" cy="4832092"/>
          </a:xfrm>
          <a:prstGeom prst="rect">
            <a:avLst/>
          </a:prstGeom>
          <a:noFill/>
        </p:spPr>
        <p:txBody>
          <a:bodyPr wrap="square" rtlCol="0">
            <a:spAutoFit/>
          </a:bodyPr>
          <a:lstStyle/>
          <a:p>
            <a:pPr marL="893763" indent="-530225"/>
            <a:r>
              <a:rPr lang="en-ZA" sz="2400" dirty="0" smtClean="0">
                <a:latin typeface="Arial" panose="020B0604020202020204" pitchFamily="34" charset="0"/>
                <a:cs typeface="Arial" panose="020B0604020202020204" pitchFamily="34" charset="0"/>
              </a:rPr>
              <a:t>1.1	Constitution of the Republic </a:t>
            </a:r>
            <a:r>
              <a:rPr lang="en-ZA" sz="2400" dirty="0">
                <a:latin typeface="Arial" panose="020B0604020202020204" pitchFamily="34" charset="0"/>
                <a:cs typeface="Arial" panose="020B0604020202020204" pitchFamily="34" charset="0"/>
              </a:rPr>
              <a:t>of South Africa, Act </a:t>
            </a:r>
            <a:r>
              <a:rPr lang="en-ZA" sz="2400" dirty="0" smtClean="0">
                <a:latin typeface="Arial" panose="020B0604020202020204" pitchFamily="34" charset="0"/>
                <a:cs typeface="Arial" panose="020B0604020202020204" pitchFamily="34" charset="0"/>
              </a:rPr>
              <a:t>108 of 1996;</a:t>
            </a:r>
            <a:br>
              <a:rPr lang="en-ZA" sz="2400" dirty="0" smtClean="0">
                <a:latin typeface="Arial" panose="020B0604020202020204" pitchFamily="34" charset="0"/>
                <a:cs typeface="Arial" panose="020B0604020202020204" pitchFamily="34" charset="0"/>
              </a:rPr>
            </a:br>
            <a:endParaRPr lang="en-ZA" sz="2400" dirty="0" smtClean="0">
              <a:latin typeface="Arial" panose="020B0604020202020204" pitchFamily="34" charset="0"/>
              <a:cs typeface="Arial" panose="020B0604020202020204" pitchFamily="34" charset="0"/>
            </a:endParaRPr>
          </a:p>
          <a:p>
            <a:pPr marL="717550" indent="-354013" algn="just"/>
            <a:r>
              <a:rPr lang="en-ZA" sz="2400" dirty="0" smtClean="0">
                <a:latin typeface="Arial" panose="020B0604020202020204" pitchFamily="34" charset="0"/>
                <a:cs typeface="Arial" panose="020B0604020202020204" pitchFamily="34" charset="0"/>
              </a:rPr>
              <a:t>1.2	Electoral </a:t>
            </a:r>
            <a:r>
              <a:rPr lang="en-ZA" sz="2400" dirty="0">
                <a:latin typeface="Arial" panose="020B0604020202020204" pitchFamily="34" charset="0"/>
                <a:cs typeface="Arial" panose="020B0604020202020204" pitchFamily="34" charset="0"/>
              </a:rPr>
              <a:t>Commission Act, 51 of </a:t>
            </a:r>
            <a:r>
              <a:rPr lang="en-ZA" sz="2400" dirty="0" smtClean="0">
                <a:latin typeface="Arial" panose="020B0604020202020204" pitchFamily="34" charset="0"/>
                <a:cs typeface="Arial" panose="020B0604020202020204" pitchFamily="34" charset="0"/>
              </a:rPr>
              <a:t>1996 (“</a:t>
            </a:r>
            <a:r>
              <a:rPr lang="en-ZA" sz="2400" b="1" dirty="0" smtClean="0">
                <a:latin typeface="Arial" panose="020B0604020202020204" pitchFamily="34" charset="0"/>
                <a:cs typeface="Arial" panose="020B0604020202020204" pitchFamily="34" charset="0"/>
              </a:rPr>
              <a:t>ECA”</a:t>
            </a:r>
            <a:r>
              <a:rPr lang="en-ZA" sz="2400" dirty="0" smtClean="0">
                <a:latin typeface="Arial" panose="020B0604020202020204" pitchFamily="34" charset="0"/>
                <a:cs typeface="Arial" panose="020B0604020202020204" pitchFamily="34" charset="0"/>
              </a:rPr>
              <a:t>);</a:t>
            </a:r>
          </a:p>
          <a:p>
            <a:pPr marL="717550" indent="-354013" algn="just"/>
            <a:endParaRPr lang="en-ZA" sz="2400" dirty="0">
              <a:latin typeface="Arial" panose="020B0604020202020204" pitchFamily="34" charset="0"/>
              <a:cs typeface="Arial" panose="020B0604020202020204" pitchFamily="34" charset="0"/>
            </a:endParaRPr>
          </a:p>
          <a:p>
            <a:pPr marL="717550" indent="-354013" algn="just"/>
            <a:r>
              <a:rPr lang="en-ZA" sz="2400" dirty="0" smtClean="0">
                <a:latin typeface="Arial" panose="020B0604020202020204" pitchFamily="34" charset="0"/>
                <a:cs typeface="Arial" panose="020B0604020202020204" pitchFamily="34" charset="0"/>
              </a:rPr>
              <a:t>1.3	</a:t>
            </a:r>
            <a:r>
              <a:rPr lang="en-US" sz="2400" dirty="0" smtClean="0">
                <a:latin typeface="Arial" panose="020B0604020202020204" pitchFamily="34" charset="0"/>
                <a:cs typeface="Arial" panose="020B0604020202020204" pitchFamily="34" charset="0"/>
              </a:rPr>
              <a:t>Electoral </a:t>
            </a:r>
            <a:r>
              <a:rPr lang="en-US" sz="2400" dirty="0">
                <a:latin typeface="Arial" panose="020B0604020202020204" pitchFamily="34" charset="0"/>
                <a:cs typeface="Arial" panose="020B0604020202020204" pitchFamily="34" charset="0"/>
              </a:rPr>
              <a:t>Act, 73 of 1996 (“</a:t>
            </a:r>
            <a:r>
              <a:rPr lang="en-US" sz="2400" b="1" dirty="0">
                <a:latin typeface="Arial" panose="020B0604020202020204" pitchFamily="34" charset="0"/>
                <a:cs typeface="Arial" panose="020B0604020202020204" pitchFamily="34" charset="0"/>
              </a:rPr>
              <a:t>Act</a:t>
            </a:r>
            <a:r>
              <a:rPr lang="en-US" sz="2400" dirty="0" smtClean="0">
                <a:latin typeface="Arial" panose="020B0604020202020204" pitchFamily="34" charset="0"/>
                <a:cs typeface="Arial" panose="020B0604020202020204" pitchFamily="34" charset="0"/>
              </a:rPr>
              <a:t>”);</a:t>
            </a:r>
          </a:p>
          <a:p>
            <a:pPr marL="717550" indent="-354013" algn="just">
              <a:buFont typeface="+mj-lt"/>
              <a:buAutoNum type="arabicPeriod"/>
            </a:pPr>
            <a:endParaRPr lang="en-US" sz="2400" dirty="0">
              <a:latin typeface="Arial" panose="020B0604020202020204" pitchFamily="34" charset="0"/>
              <a:cs typeface="Arial" panose="020B0604020202020204" pitchFamily="34" charset="0"/>
            </a:endParaRPr>
          </a:p>
          <a:p>
            <a:pPr marL="893763" indent="-530225" algn="just"/>
            <a:r>
              <a:rPr lang="en-US" sz="2400" dirty="0" smtClean="0">
                <a:latin typeface="Arial" panose="020B0604020202020204" pitchFamily="34" charset="0"/>
                <a:cs typeface="Arial" panose="020B0604020202020204" pitchFamily="34" charset="0"/>
              </a:rPr>
              <a:t>1.4	Local </a:t>
            </a:r>
            <a:r>
              <a:rPr lang="en-US" sz="2400" dirty="0">
                <a:latin typeface="Arial" panose="020B0604020202020204" pitchFamily="34" charset="0"/>
                <a:cs typeface="Arial" panose="020B0604020202020204" pitchFamily="34" charset="0"/>
              </a:rPr>
              <a:t>Government: Municipal Electoral Act, 27 of 2000, (“</a:t>
            </a:r>
            <a:r>
              <a:rPr lang="en-US" sz="2400" b="1" dirty="0">
                <a:latin typeface="Arial" panose="020B0604020202020204" pitchFamily="34" charset="0"/>
                <a:cs typeface="Arial" panose="020B0604020202020204" pitchFamily="34" charset="0"/>
              </a:rPr>
              <a:t>MEA</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US" b="1" dirty="0" smtClean="0">
              <a:solidFill>
                <a:srgbClr val="1F497D">
                  <a:lumMod val="75000"/>
                </a:srgbClr>
              </a:solidFill>
            </a:endParaRPr>
          </a:p>
        </p:txBody>
      </p:sp>
    </p:spTree>
    <p:extLst>
      <p:ext uri="{BB962C8B-B14F-4D97-AF65-F5344CB8AC3E}">
        <p14:creationId xmlns:p14="http://schemas.microsoft.com/office/powerpoint/2010/main" val="182314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434" y="210437"/>
            <a:ext cx="8672650" cy="584775"/>
          </a:xfrm>
          <a:prstGeom prst="rect">
            <a:avLst/>
          </a:prstGeom>
          <a:noFill/>
        </p:spPr>
        <p:txBody>
          <a:bodyPr wrap="square" rtlCol="0">
            <a:spAutoFit/>
          </a:bodyPr>
          <a:lstStyle/>
          <a:p>
            <a:pPr algn="ctr"/>
            <a:r>
              <a:rPr lang="en-US" sz="3200" b="1" dirty="0" smtClean="0">
                <a:solidFill>
                  <a:prstClr val="black"/>
                </a:solidFill>
                <a:latin typeface="Arial" panose="020B0604020202020204" pitchFamily="34" charset="0"/>
                <a:cs typeface="Arial" panose="020B0604020202020204" pitchFamily="34" charset="0"/>
              </a:rPr>
              <a:t>Legislative Framework (continued)</a:t>
            </a:r>
            <a:endParaRPr lang="en-US" sz="3200" b="1" dirty="0" smtClean="0">
              <a:solidFill>
                <a:srgbClr val="155294"/>
              </a:solidFill>
              <a:latin typeface="Arial" panose="020B0604020202020204" pitchFamily="34" charset="0"/>
              <a:ea typeface="Arial" charset="0"/>
              <a:cs typeface="Arial" panose="020B0604020202020204" pitchFamily="34" charset="0"/>
            </a:endParaRPr>
          </a:p>
        </p:txBody>
      </p:sp>
      <p:sp>
        <p:nvSpPr>
          <p:cNvPr id="3" name="TextBox 2"/>
          <p:cNvSpPr txBox="1"/>
          <p:nvPr/>
        </p:nvSpPr>
        <p:spPr>
          <a:xfrm>
            <a:off x="368604" y="856768"/>
            <a:ext cx="8530389" cy="4893647"/>
          </a:xfrm>
          <a:prstGeom prst="rect">
            <a:avLst/>
          </a:prstGeom>
          <a:noFill/>
        </p:spPr>
        <p:txBody>
          <a:bodyPr wrap="square" rtlCol="0">
            <a:spAutoFit/>
          </a:bodyPr>
          <a:lstStyle/>
          <a:p>
            <a:endParaRPr lang="en-US" sz="2400" b="1" dirty="0">
              <a:solidFill>
                <a:srgbClr val="1F497D">
                  <a:lumMod val="75000"/>
                </a:srgbClr>
              </a:solidFill>
            </a:endParaRPr>
          </a:p>
          <a:p>
            <a:pPr marL="893763" indent="-530225"/>
            <a:r>
              <a:rPr lang="en-ZA" sz="1600" dirty="0" smtClean="0">
                <a:latin typeface="Arial" panose="020B0604020202020204" pitchFamily="34" charset="0"/>
                <a:cs typeface="Arial" panose="020B0604020202020204" pitchFamily="34" charset="0"/>
              </a:rPr>
              <a:t>1.1	The Commission must also promote conditions that are conducive to free and fair elections</a:t>
            </a:r>
            <a:r>
              <a:rPr lang="en-ZA" sz="1600" dirty="0">
                <a:latin typeface="Arial" panose="020B0604020202020204" pitchFamily="34" charset="0"/>
                <a:cs typeface="Arial" panose="020B0604020202020204" pitchFamily="34" charset="0"/>
              </a:rPr>
              <a:t>;</a:t>
            </a:r>
          </a:p>
          <a:p>
            <a:pPr marL="893763" indent="-530225" algn="just">
              <a:buFont typeface="+mj-lt"/>
              <a:buAutoNum type="arabicPeriod"/>
            </a:pPr>
            <a:endParaRPr lang="en-ZA" sz="1600" dirty="0">
              <a:latin typeface="Arial" panose="020B0604020202020204" pitchFamily="34" charset="0"/>
              <a:cs typeface="Arial" panose="020B0604020202020204" pitchFamily="34" charset="0"/>
            </a:endParaRPr>
          </a:p>
          <a:p>
            <a:pPr marL="893763" indent="-530225" algn="just"/>
            <a:r>
              <a:rPr lang="en-ZA" sz="1600" dirty="0" smtClean="0">
                <a:latin typeface="Arial" panose="020B0604020202020204" pitchFamily="34" charset="0"/>
                <a:cs typeface="Arial" panose="020B0604020202020204" pitchFamily="34" charset="0"/>
              </a:rPr>
              <a:t>1.2	Part 1 of Chapter 7 of the Act (sections 87-94) is collectively referred to as prohibited conduct, includes provisions that relate to </a:t>
            </a:r>
            <a:r>
              <a:rPr lang="en-ZA" sz="1600" dirty="0">
                <a:latin typeface="Arial" panose="020B0604020202020204" pitchFamily="34" charset="0"/>
                <a:cs typeface="Arial" panose="020B0604020202020204" pitchFamily="34" charset="0"/>
              </a:rPr>
              <a:t>the </a:t>
            </a:r>
            <a:r>
              <a:rPr lang="en-ZA" sz="1600" smtClean="0">
                <a:latin typeface="Arial" panose="020B0604020202020204" pitchFamily="34" charset="0"/>
                <a:cs typeface="Arial" panose="020B0604020202020204" pitchFamily="34" charset="0"/>
              </a:rPr>
              <a:t>prohibition(s) -</a:t>
            </a:r>
            <a:endParaRPr lang="en-ZA" sz="1600" dirty="0" smtClean="0">
              <a:latin typeface="Arial" panose="020B0604020202020204" pitchFamily="34" charset="0"/>
              <a:cs typeface="Arial" panose="020B0604020202020204" pitchFamily="34" charset="0"/>
            </a:endParaRPr>
          </a:p>
          <a:p>
            <a:pPr marL="1433513" indent="-539750" algn="just"/>
            <a:r>
              <a:rPr lang="en-ZA" sz="1600" dirty="0" smtClean="0">
                <a:latin typeface="Arial" panose="020B0604020202020204" pitchFamily="34" charset="0"/>
                <a:cs typeface="Arial" panose="020B0604020202020204" pitchFamily="34" charset="0"/>
              </a:rPr>
              <a:t>1.2.1	of </a:t>
            </a:r>
            <a:r>
              <a:rPr lang="en-ZA" sz="1600" dirty="0">
                <a:latin typeface="Arial" panose="020B0604020202020204" pitchFamily="34" charset="0"/>
                <a:cs typeface="Arial" panose="020B0604020202020204" pitchFamily="34" charset="0"/>
              </a:rPr>
              <a:t>undue </a:t>
            </a:r>
            <a:r>
              <a:rPr lang="en-ZA" sz="1600" dirty="0" smtClean="0">
                <a:latin typeface="Arial" panose="020B0604020202020204" pitchFamily="34" charset="0"/>
                <a:cs typeface="Arial" panose="020B0604020202020204" pitchFamily="34" charset="0"/>
              </a:rPr>
              <a:t>influence;</a:t>
            </a:r>
          </a:p>
          <a:p>
            <a:pPr marL="1433513" indent="-539750" algn="just"/>
            <a:r>
              <a:rPr lang="en-ZA" sz="1600" dirty="0" smtClean="0">
                <a:latin typeface="Arial" panose="020B0604020202020204" pitchFamily="34" charset="0"/>
                <a:cs typeface="Arial" panose="020B0604020202020204" pitchFamily="34" charset="0"/>
              </a:rPr>
              <a:t>1.2.2	impersonation;</a:t>
            </a:r>
          </a:p>
          <a:p>
            <a:pPr marL="1433513" indent="-539750" algn="just"/>
            <a:r>
              <a:rPr lang="en-ZA" sz="1600" dirty="0" smtClean="0">
                <a:latin typeface="Arial" panose="020B0604020202020204" pitchFamily="34" charset="0"/>
                <a:cs typeface="Arial" panose="020B0604020202020204" pitchFamily="34" charset="0"/>
              </a:rPr>
              <a:t>1.2.3	publication </a:t>
            </a:r>
            <a:r>
              <a:rPr lang="en-ZA" sz="1600" dirty="0">
                <a:latin typeface="Arial" panose="020B0604020202020204" pitchFamily="34" charset="0"/>
                <a:cs typeface="Arial" panose="020B0604020202020204" pitchFamily="34" charset="0"/>
              </a:rPr>
              <a:t>of intentional false </a:t>
            </a:r>
            <a:r>
              <a:rPr lang="en-ZA" sz="1600" dirty="0" smtClean="0">
                <a:latin typeface="Arial" panose="020B0604020202020204" pitchFamily="34" charset="0"/>
                <a:cs typeface="Arial" panose="020B0604020202020204" pitchFamily="34" charset="0"/>
              </a:rPr>
              <a:t>statements;</a:t>
            </a:r>
          </a:p>
          <a:p>
            <a:pPr marL="1433513" indent="-539750" algn="just"/>
            <a:r>
              <a:rPr lang="en-ZA" sz="1600" dirty="0" smtClean="0">
                <a:latin typeface="Arial" panose="020B0604020202020204" pitchFamily="34" charset="0"/>
                <a:cs typeface="Arial" panose="020B0604020202020204" pitchFamily="34" charset="0"/>
              </a:rPr>
              <a:t>1.2.4	infringement </a:t>
            </a:r>
            <a:r>
              <a:rPr lang="en-ZA" sz="1600" dirty="0">
                <a:latin typeface="Arial" panose="020B0604020202020204" pitchFamily="34" charset="0"/>
                <a:cs typeface="Arial" panose="020B0604020202020204" pitchFamily="34" charset="0"/>
              </a:rPr>
              <a:t>of </a:t>
            </a:r>
            <a:r>
              <a:rPr lang="en-ZA" sz="1600" dirty="0" smtClean="0">
                <a:latin typeface="Arial" panose="020B0604020202020204" pitchFamily="34" charset="0"/>
                <a:cs typeface="Arial" panose="020B0604020202020204" pitchFamily="34" charset="0"/>
              </a:rPr>
              <a:t>secrecy;</a:t>
            </a:r>
          </a:p>
          <a:p>
            <a:pPr marL="1433513" indent="-539750" algn="just"/>
            <a:r>
              <a:rPr lang="en-ZA" sz="1600" dirty="0" smtClean="0">
                <a:latin typeface="Arial" panose="020B0604020202020204" pitchFamily="34" charset="0"/>
                <a:cs typeface="Arial" panose="020B0604020202020204" pitchFamily="34" charset="0"/>
              </a:rPr>
              <a:t>1.2.5	concerning </a:t>
            </a:r>
            <a:r>
              <a:rPr lang="en-ZA" sz="1600" dirty="0">
                <a:latin typeface="Arial" panose="020B0604020202020204" pitchFamily="34" charset="0"/>
                <a:cs typeface="Arial" panose="020B0604020202020204" pitchFamily="34" charset="0"/>
              </a:rPr>
              <a:t>voting and election </a:t>
            </a:r>
            <a:r>
              <a:rPr lang="en-ZA" sz="1600" dirty="0" smtClean="0">
                <a:latin typeface="Arial" panose="020B0604020202020204" pitchFamily="34" charset="0"/>
                <a:cs typeface="Arial" panose="020B0604020202020204" pitchFamily="34" charset="0"/>
              </a:rPr>
              <a:t>materials;</a:t>
            </a:r>
          </a:p>
          <a:p>
            <a:pPr marL="1433513" indent="-539750" algn="just"/>
            <a:r>
              <a:rPr lang="en-ZA" sz="1600" dirty="0" smtClean="0">
                <a:latin typeface="Arial" panose="020B0604020202020204" pitchFamily="34" charset="0"/>
                <a:cs typeface="Arial" panose="020B0604020202020204" pitchFamily="34" charset="0"/>
              </a:rPr>
              <a:t>1.2.6	concerning </a:t>
            </a:r>
            <a:r>
              <a:rPr lang="en-ZA" sz="1600" dirty="0">
                <a:latin typeface="Arial" panose="020B0604020202020204" pitchFamily="34" charset="0"/>
                <a:cs typeface="Arial" panose="020B0604020202020204" pitchFamily="34" charset="0"/>
              </a:rPr>
              <a:t>placards and </a:t>
            </a:r>
            <a:r>
              <a:rPr lang="en-ZA" sz="1600" dirty="0" smtClean="0">
                <a:latin typeface="Arial" panose="020B0604020202020204" pitchFamily="34" charset="0"/>
                <a:cs typeface="Arial" panose="020B0604020202020204" pitchFamily="34" charset="0"/>
              </a:rPr>
              <a:t>billboards; </a:t>
            </a:r>
          </a:p>
          <a:p>
            <a:pPr marL="1433513" indent="-539750" algn="just"/>
            <a:r>
              <a:rPr lang="en-ZA" sz="1600" dirty="0" smtClean="0">
                <a:latin typeface="Arial" panose="020B0604020202020204" pitchFamily="34" charset="0"/>
                <a:cs typeface="Arial" panose="020B0604020202020204" pitchFamily="34" charset="0"/>
              </a:rPr>
              <a:t>1.2.7	of obstruction to, </a:t>
            </a:r>
            <a:r>
              <a:rPr lang="en-ZA" sz="1600" dirty="0">
                <a:latin typeface="Arial" panose="020B0604020202020204" pitchFamily="34" charset="0"/>
                <a:cs typeface="Arial" panose="020B0604020202020204" pitchFamily="34" charset="0"/>
              </a:rPr>
              <a:t>or non-compliance with directions of the </a:t>
            </a:r>
            <a:r>
              <a:rPr lang="en-ZA" sz="1600" dirty="0" smtClean="0">
                <a:latin typeface="Arial" panose="020B0604020202020204" pitchFamily="34" charset="0"/>
                <a:cs typeface="Arial" panose="020B0604020202020204" pitchFamily="34" charset="0"/>
              </a:rPr>
              <a:t>Commission</a:t>
            </a:r>
            <a:r>
              <a:rPr lang="en-ZA" sz="1600" dirty="0">
                <a:latin typeface="Arial" panose="020B0604020202020204" pitchFamily="34" charset="0"/>
                <a:cs typeface="Arial" panose="020B0604020202020204" pitchFamily="34" charset="0"/>
              </a:rPr>
              <a:t>.</a:t>
            </a:r>
            <a:endParaRPr lang="en-ZA" sz="1600" dirty="0" smtClean="0">
              <a:latin typeface="Arial" panose="020B0604020202020204" pitchFamily="34" charset="0"/>
              <a:cs typeface="Arial" panose="020B0604020202020204" pitchFamily="34" charset="0"/>
            </a:endParaRPr>
          </a:p>
          <a:p>
            <a:pPr marL="893763" indent="-530225" algn="just"/>
            <a:endParaRPr lang="en-ZA" sz="1600" dirty="0" smtClean="0">
              <a:latin typeface="Arial" panose="020B0604020202020204" pitchFamily="34" charset="0"/>
              <a:cs typeface="Arial" panose="020B0604020202020204" pitchFamily="34" charset="0"/>
            </a:endParaRPr>
          </a:p>
          <a:p>
            <a:pPr marL="893763" indent="-530225" algn="just"/>
            <a:r>
              <a:rPr lang="en-ZA" sz="1600" dirty="0" smtClean="0">
                <a:latin typeface="Arial" panose="020B0604020202020204" pitchFamily="34" charset="0"/>
                <a:cs typeface="Arial" panose="020B0604020202020204" pitchFamily="34" charset="0"/>
              </a:rPr>
              <a:t>1.3	Schedule 2 of the Act provides for the Electoral Code of Conduct (“</a:t>
            </a:r>
            <a:r>
              <a:rPr lang="en-ZA" sz="1600" b="1" dirty="0" smtClean="0">
                <a:latin typeface="Arial" panose="020B0604020202020204" pitchFamily="34" charset="0"/>
                <a:cs typeface="Arial" panose="020B0604020202020204" pitchFamily="34" charset="0"/>
              </a:rPr>
              <a:t>Code</a:t>
            </a:r>
            <a:r>
              <a:rPr lang="en-ZA" sz="1600" dirty="0" smtClean="0">
                <a:latin typeface="Arial" panose="020B0604020202020204" pitchFamily="34" charset="0"/>
                <a:cs typeface="Arial" panose="020B0604020202020204" pitchFamily="34" charset="0"/>
              </a:rPr>
              <a:t>”); </a:t>
            </a:r>
          </a:p>
          <a:p>
            <a:pPr marL="342900" indent="-342900" algn="just">
              <a:buFont typeface="+mj-lt"/>
              <a:buAutoNum type="arabicPeriod"/>
            </a:pPr>
            <a:endParaRPr lang="en-ZA" sz="1600" dirty="0">
              <a:latin typeface="Arial" panose="020B0604020202020204" pitchFamily="34" charset="0"/>
              <a:cs typeface="Arial" panose="020B0604020202020204" pitchFamily="34" charset="0"/>
            </a:endParaRPr>
          </a:p>
          <a:p>
            <a:pPr marL="893763" indent="-530225" algn="just"/>
            <a:r>
              <a:rPr lang="en-ZA" sz="1600" dirty="0" smtClean="0">
                <a:latin typeface="Arial" panose="020B0604020202020204" pitchFamily="34" charset="0"/>
                <a:cs typeface="Arial" panose="020B0604020202020204" pitchFamily="34" charset="0"/>
              </a:rPr>
              <a:t>1.4	The MEA, in Chapter 7 thereof, contains “mirror provisions” of prohibited conduct and Schedule 1 thereof contains the Code.</a:t>
            </a:r>
            <a:endParaRPr lang="en-ZA"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1600" b="1" dirty="0" smtClean="0">
              <a:solidFill>
                <a:srgbClr val="1F497D">
                  <a:lumMod val="75000"/>
                </a:srgbClr>
              </a:solidFill>
            </a:endParaRPr>
          </a:p>
        </p:txBody>
      </p:sp>
    </p:spTree>
    <p:extLst>
      <p:ext uri="{BB962C8B-B14F-4D97-AF65-F5344CB8AC3E}">
        <p14:creationId xmlns:p14="http://schemas.microsoft.com/office/powerpoint/2010/main" val="1786204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048" y="163860"/>
            <a:ext cx="7900138" cy="4647426"/>
          </a:xfrm>
          <a:prstGeom prst="rect">
            <a:avLst/>
          </a:prstGeom>
        </p:spPr>
        <p:txBody>
          <a:bodyPr wrap="square">
            <a:spAutoFit/>
          </a:bodyPr>
          <a:lstStyle/>
          <a:p>
            <a:pPr algn="ctr"/>
            <a:r>
              <a:rPr lang="en-GB" sz="3200" b="1" dirty="0" smtClean="0">
                <a:latin typeface="Arial" panose="020B0604020202020204" pitchFamily="34" charset="0"/>
                <a:cs typeface="Arial" panose="020B0604020202020204" pitchFamily="34" charset="0"/>
              </a:rPr>
              <a:t>Salient Elements of Prohibited Conduct</a:t>
            </a:r>
            <a:r>
              <a:rPr lang="en-GB" sz="2800" b="1" dirty="0" smtClean="0">
                <a:latin typeface="Arial" panose="020B0604020202020204" pitchFamily="34" charset="0"/>
                <a:cs typeface="Arial" panose="020B0604020202020204" pitchFamily="34" charset="0"/>
              </a:rPr>
              <a:t/>
            </a:r>
            <a:br>
              <a:rPr lang="en-GB" sz="2800" b="1" dirty="0" smtClean="0">
                <a:latin typeface="Arial" panose="020B0604020202020204" pitchFamily="34" charset="0"/>
                <a:cs typeface="Arial" panose="020B0604020202020204" pitchFamily="34" charset="0"/>
              </a:rPr>
            </a:br>
            <a:endParaRPr lang="en-GB" sz="2800" b="1" dirty="0" smtClean="0">
              <a:latin typeface="Arial" panose="020B0604020202020204" pitchFamily="34" charset="0"/>
              <a:cs typeface="Arial" panose="020B0604020202020204" pitchFamily="34" charset="0"/>
            </a:endParaRPr>
          </a:p>
          <a:p>
            <a:pPr marL="363538" indent="-363538">
              <a:buFont typeface="+mj-lt"/>
              <a:buAutoNum type="arabicPeriod"/>
              <a:tabLst>
                <a:tab pos="1081088" algn="l"/>
              </a:tabLst>
            </a:pPr>
            <a:r>
              <a:rPr lang="en-GB" sz="2000" b="1" dirty="0" smtClean="0">
                <a:latin typeface="Arial" panose="020B0604020202020204" pitchFamily="34" charset="0"/>
                <a:cs typeface="Arial" panose="020B0604020202020204" pitchFamily="34" charset="0"/>
              </a:rPr>
              <a:t>No person</a:t>
            </a:r>
            <a:endParaRPr lang="en-US" sz="2000" dirty="0">
              <a:latin typeface="Arial" panose="020B0604020202020204" pitchFamily="34" charset="0"/>
              <a:cs typeface="Arial" panose="020B0604020202020204" pitchFamily="34" charset="0"/>
            </a:endParaRPr>
          </a:p>
          <a:p>
            <a:pPr marL="893763" indent="-530225" algn="just"/>
            <a:r>
              <a:rPr lang="en-GB" dirty="0" smtClean="0">
                <a:latin typeface="Arial" panose="020B0604020202020204" pitchFamily="34" charset="0"/>
                <a:cs typeface="Arial" panose="020B0604020202020204" pitchFamily="34" charset="0"/>
              </a:rPr>
              <a:t>1.1	may compel any person to register or not to register as a voter;</a:t>
            </a:r>
          </a:p>
          <a:p>
            <a:pPr marL="893763" indent="-530225" algn="just"/>
            <a:r>
              <a:rPr lang="en-GB" dirty="0" smtClean="0">
                <a:latin typeface="Arial" panose="020B0604020202020204" pitchFamily="34" charset="0"/>
                <a:cs typeface="Arial" panose="020B0604020202020204" pitchFamily="34" charset="0"/>
              </a:rPr>
              <a:t>1.2	may compel a person to vote or not to vote;</a:t>
            </a:r>
          </a:p>
          <a:p>
            <a:pPr marL="893763" indent="-530225" algn="just"/>
            <a:r>
              <a:rPr lang="en-GB" dirty="0" smtClean="0">
                <a:latin typeface="Arial" panose="020B0604020202020204" pitchFamily="34" charset="0"/>
                <a:cs typeface="Arial" panose="020B0604020202020204" pitchFamily="34" charset="0"/>
              </a:rPr>
              <a:t>1.3	may interfere with the independence or impartiality of the     Commission or its electoral staff; </a:t>
            </a:r>
          </a:p>
          <a:p>
            <a:pPr marL="893763" indent="-530225" algn="just"/>
            <a:r>
              <a:rPr lang="en-GB" dirty="0" smtClean="0">
                <a:latin typeface="Arial" panose="020B0604020202020204" pitchFamily="34" charset="0"/>
                <a:cs typeface="Arial" panose="020B0604020202020204" pitchFamily="34" charset="0"/>
              </a:rPr>
              <a:t>1.4	may apply to be registered as a voter or cast a ballot in the name of another person;</a:t>
            </a:r>
          </a:p>
          <a:p>
            <a:pPr marL="893763" indent="-530225" algn="just"/>
            <a:r>
              <a:rPr lang="en-GB" dirty="0" smtClean="0">
                <a:latin typeface="Arial" panose="020B0604020202020204" pitchFamily="34" charset="0"/>
                <a:cs typeface="Arial" panose="020B0604020202020204" pitchFamily="34" charset="0"/>
              </a:rPr>
              <a:t>1.5	who is not entitled to vote in an election or at a voting station, may vote in that election or voting station;</a:t>
            </a:r>
          </a:p>
          <a:p>
            <a:pPr marL="893763" indent="-530225" algn="just"/>
            <a:r>
              <a:rPr lang="en-GB" dirty="0" smtClean="0">
                <a:latin typeface="Arial" panose="020B0604020202020204" pitchFamily="34" charset="0"/>
                <a:cs typeface="Arial" panose="020B0604020202020204" pitchFamily="34" charset="0"/>
              </a:rPr>
              <a:t>1.6	may impersonate a representative of a registered party; candidate; employee or member of the Commission;</a:t>
            </a:r>
          </a:p>
          <a:p>
            <a:pPr marL="893763" indent="-530225" algn="just"/>
            <a:r>
              <a:rPr lang="en-GB" dirty="0" smtClean="0">
                <a:latin typeface="Arial" panose="020B0604020202020204" pitchFamily="34" charset="0"/>
                <a:cs typeface="Arial" panose="020B0604020202020204" pitchFamily="34" charset="0"/>
              </a:rPr>
              <a:t>1.7	when required to in terms of the Act to make statements, may do so knowing that same is false.</a:t>
            </a:r>
          </a:p>
        </p:txBody>
      </p:sp>
    </p:spTree>
    <p:extLst>
      <p:ext uri="{BB962C8B-B14F-4D97-AF65-F5344CB8AC3E}">
        <p14:creationId xmlns:p14="http://schemas.microsoft.com/office/powerpoint/2010/main" val="637900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048" y="163860"/>
            <a:ext cx="7900138" cy="6101670"/>
          </a:xfrm>
          <a:prstGeom prst="rect">
            <a:avLst/>
          </a:prstGeom>
        </p:spPr>
        <p:txBody>
          <a:bodyPr wrap="square">
            <a:spAutoFit/>
          </a:bodyPr>
          <a:lstStyle/>
          <a:p>
            <a:pPr algn="ctr"/>
            <a:r>
              <a:rPr lang="en-GB" sz="3200" b="1" dirty="0" smtClean="0">
                <a:latin typeface="Arial" panose="020B0604020202020204" pitchFamily="34" charset="0"/>
                <a:cs typeface="Arial" panose="020B0604020202020204" pitchFamily="34" charset="0"/>
              </a:rPr>
              <a:t>Salient Elements of Prohibited Conduct (continued)</a:t>
            </a:r>
          </a:p>
          <a:p>
            <a:pPr algn="ctr"/>
            <a:endParaRPr lang="en-GB" sz="3200" b="1" dirty="0" smtClean="0">
              <a:latin typeface="Arial" panose="020B0604020202020204" pitchFamily="34" charset="0"/>
              <a:cs typeface="Arial" panose="020B0604020202020204" pitchFamily="34" charset="0"/>
            </a:endParaRPr>
          </a:p>
          <a:p>
            <a:pPr>
              <a:tabLst>
                <a:tab pos="363538" algn="l"/>
              </a:tabLst>
            </a:pPr>
            <a:r>
              <a:rPr lang="en-GB" sz="2000" b="1" dirty="0" smtClean="0">
                <a:latin typeface="Arial" panose="020B0604020202020204" pitchFamily="34" charset="0"/>
                <a:cs typeface="Arial" panose="020B0604020202020204" pitchFamily="34" charset="0"/>
              </a:rPr>
              <a:t>2.	No person may publish false information</a:t>
            </a:r>
          </a:p>
          <a:p>
            <a:pPr marL="893763" indent="-530225" algn="just"/>
            <a:r>
              <a:rPr lang="en-GB" dirty="0" smtClean="0">
                <a:latin typeface="Arial" panose="020B0604020202020204" pitchFamily="34" charset="0"/>
                <a:cs typeface="Arial" panose="020B0604020202020204" pitchFamily="34" charset="0"/>
              </a:rPr>
              <a:t>2.1	with the intention of disrupting or preventing an election or creating hostility or fear in order to influence the outcome of an election;</a:t>
            </a:r>
          </a:p>
          <a:p>
            <a:pPr marL="893763" indent="-530225" algn="just"/>
            <a:r>
              <a:rPr lang="en-GB" dirty="0" smtClean="0">
                <a:latin typeface="Arial" panose="020B0604020202020204" pitchFamily="34" charset="0"/>
                <a:cs typeface="Arial" panose="020B0604020202020204" pitchFamily="34" charset="0"/>
              </a:rPr>
              <a:t>2.2	may publish false information to influence the outcome of the election.</a:t>
            </a:r>
          </a:p>
          <a:p>
            <a:pPr marL="363537" algn="just"/>
            <a:r>
              <a:rPr lang="en-GB" dirty="0" smtClean="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a:p>
            <a:pPr marL="363538" indent="-363538" algn="just"/>
            <a:r>
              <a:rPr lang="en-GB" dirty="0" smtClean="0">
                <a:latin typeface="Arial" panose="020B0604020202020204" pitchFamily="34" charset="0"/>
                <a:cs typeface="Arial" panose="020B0604020202020204" pitchFamily="34" charset="0"/>
              </a:rPr>
              <a:t>3.	Section 97 of the Act provides any person who contravenes any provisions that relate to prohibited conduct commits an offence.</a:t>
            </a:r>
          </a:p>
          <a:p>
            <a:pPr algn="just"/>
            <a:endParaRPr lang="en-GB" dirty="0">
              <a:latin typeface="Arial" panose="020B0604020202020204" pitchFamily="34" charset="0"/>
              <a:cs typeface="Arial" panose="020B0604020202020204" pitchFamily="34" charset="0"/>
            </a:endParaRPr>
          </a:p>
          <a:p>
            <a:pPr marL="363538" indent="-363538" algn="just"/>
            <a:r>
              <a:rPr lang="en-GB" dirty="0" smtClean="0">
                <a:latin typeface="Arial" panose="020B0604020202020204" pitchFamily="34" charset="0"/>
                <a:cs typeface="Arial" panose="020B0604020202020204" pitchFamily="34" charset="0"/>
              </a:rPr>
              <a:t>4.	Section 98 of the Act provides that any person who is convicted of any offence in Part 1 Chapter 7 is either liable to a fine or imprisonment for a period not exceeding 5 years or 10 years as it relates to contraventions of certain sections.  </a:t>
            </a:r>
            <a:endParaRPr lang="en-GB" sz="1950" b="1" dirty="0" smtClean="0"/>
          </a:p>
          <a:p>
            <a:endParaRPr lang="en-GB" sz="1950" b="1" i="1" dirty="0" smtClean="0"/>
          </a:p>
          <a:p>
            <a:endParaRPr lang="en-GB" sz="1950" b="1" i="1" dirty="0" smtClean="0"/>
          </a:p>
          <a:p>
            <a:endParaRPr lang="en-GB" sz="1950" b="1" i="1" dirty="0"/>
          </a:p>
        </p:txBody>
      </p:sp>
    </p:spTree>
    <p:extLst>
      <p:ext uri="{BB962C8B-B14F-4D97-AF65-F5344CB8AC3E}">
        <p14:creationId xmlns:p14="http://schemas.microsoft.com/office/powerpoint/2010/main" val="3460581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767" y="792121"/>
            <a:ext cx="7814641" cy="5724644"/>
          </a:xfrm>
          <a:prstGeom prst="rect">
            <a:avLst/>
          </a:prstGeom>
        </p:spPr>
        <p:txBody>
          <a:bodyPr wrap="square">
            <a:spAutoFit/>
          </a:bodyPr>
          <a:lstStyle/>
          <a:p>
            <a:pPr marL="342900" indent="-342900" algn="just">
              <a:buFont typeface="Arial" panose="020B0604020202020204" pitchFamily="34" charset="0"/>
              <a:buChar char="•"/>
            </a:pPr>
            <a:endParaRPr lang="en-US" sz="1600" b="1"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a:p>
            <a:pPr algn="just">
              <a:tabLst>
                <a:tab pos="363538" algn="l"/>
              </a:tabLst>
            </a:pPr>
            <a:r>
              <a:rPr lang="en-US" sz="1600" b="1" dirty="0" smtClean="0">
                <a:latin typeface="Arial" panose="020B0604020202020204" pitchFamily="34" charset="0"/>
                <a:cs typeface="Arial" panose="020B0604020202020204" pitchFamily="34" charset="0"/>
              </a:rPr>
              <a:t>5.	Section 96 of the Act</a:t>
            </a:r>
          </a:p>
          <a:p>
            <a:pPr algn="just"/>
            <a:endParaRPr lang="en-US" sz="1600" b="1" dirty="0" smtClean="0">
              <a:latin typeface="Arial" panose="020B0604020202020204" pitchFamily="34" charset="0"/>
              <a:cs typeface="Arial" panose="020B0604020202020204" pitchFamily="34" charset="0"/>
            </a:endParaRPr>
          </a:p>
          <a:p>
            <a:pPr marL="893763" indent="-531813" algn="just"/>
            <a:r>
              <a:rPr lang="en-US" dirty="0" smtClean="0">
                <a:latin typeface="Arial" panose="020B0604020202020204" pitchFamily="34" charset="0"/>
                <a:cs typeface="Arial" panose="020B0604020202020204" pitchFamily="34" charset="0"/>
              </a:rPr>
              <a:t>5.1  The Electoral Court has final jurisdiction on infringements of the Code and no decision or order of the Electoral Court is subject to appeal or review;</a:t>
            </a:r>
          </a:p>
          <a:p>
            <a:pPr marL="893763" indent="-531813" algn="just">
              <a:buFont typeface="Wingdings" panose="05000000000000000000" pitchFamily="2" charset="2"/>
              <a:buChar char="Ø"/>
            </a:pPr>
            <a:endParaRPr lang="en-US" dirty="0" smtClean="0">
              <a:latin typeface="Arial" panose="020B0604020202020204" pitchFamily="34" charset="0"/>
              <a:cs typeface="Arial" panose="020B0604020202020204" pitchFamily="34" charset="0"/>
            </a:endParaRPr>
          </a:p>
          <a:p>
            <a:pPr marL="893763" indent="-531813" algn="just"/>
            <a:r>
              <a:rPr lang="en-US" dirty="0" smtClean="0">
                <a:latin typeface="Arial" panose="020B0604020202020204" pitchFamily="34" charset="0"/>
                <a:cs typeface="Arial" panose="020B0604020202020204" pitchFamily="34" charset="0"/>
              </a:rPr>
              <a:t>5.2	The Electoral Court is authorized to make rules to determine which courts have jurisdiction to hear particular disputes and infringements. In doing so, it has determined that all complaints that relate to the contraventions of the prohibited conduct provisions must be criminally prosecuted</a:t>
            </a:r>
            <a:r>
              <a:rPr lang="en-US" dirty="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marL="893763" indent="-531813" algn="just"/>
            <a:endParaRPr lang="en-US" dirty="0" smtClean="0">
              <a:latin typeface="Arial" panose="020B0604020202020204" pitchFamily="34" charset="0"/>
              <a:cs typeface="Arial" panose="020B0604020202020204" pitchFamily="34" charset="0"/>
            </a:endParaRPr>
          </a:p>
          <a:p>
            <a:pPr marL="893763" indent="-531813" algn="just"/>
            <a:r>
              <a:rPr lang="en-US" dirty="0" smtClean="0">
                <a:latin typeface="Arial" panose="020B0604020202020204" pitchFamily="34" charset="0"/>
                <a:cs typeface="Arial" panose="020B0604020202020204" pitchFamily="34" charset="0"/>
              </a:rPr>
              <a:t>5.3	Electoral </a:t>
            </a:r>
            <a:r>
              <a:rPr lang="en-US" dirty="0">
                <a:latin typeface="Arial" panose="020B0604020202020204" pitchFamily="34" charset="0"/>
                <a:cs typeface="Arial" panose="020B0604020202020204" pitchFamily="34" charset="0"/>
              </a:rPr>
              <a:t>Court or a court of competent jurisdiction can impose appropriate </a:t>
            </a:r>
            <a:r>
              <a:rPr lang="en-US" dirty="0" smtClean="0">
                <a:latin typeface="Arial" panose="020B0604020202020204" pitchFamily="34" charset="0"/>
                <a:cs typeface="Arial" panose="020B0604020202020204" pitchFamily="34" charset="0"/>
              </a:rPr>
              <a:t>sanctions. Only the Electoral Court has the jurisdiction to disqualify a party or candidate, or cancel the registration of a party</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in terms of section 96(2) of the Act. </a:t>
            </a:r>
            <a:endParaRPr lang="en-US" dirty="0"/>
          </a:p>
          <a:p>
            <a:pPr marL="717550" indent="-354013" algn="just">
              <a:buFont typeface="Wingdings" panose="05000000000000000000" pitchFamily="2" charset="2"/>
              <a:buChar char="Ø"/>
            </a:pPr>
            <a:endParaRPr lang="en-US" dirty="0"/>
          </a:p>
          <a:p>
            <a:pPr algn="just"/>
            <a:endParaRPr lang="en-US" sz="1600" dirty="0"/>
          </a:p>
          <a:p>
            <a:endParaRPr lang="en-ZA" sz="1600" dirty="0"/>
          </a:p>
        </p:txBody>
      </p:sp>
      <p:sp>
        <p:nvSpPr>
          <p:cNvPr id="3" name="TextBox 2"/>
          <p:cNvSpPr txBox="1"/>
          <p:nvPr/>
        </p:nvSpPr>
        <p:spPr>
          <a:xfrm>
            <a:off x="429767" y="0"/>
            <a:ext cx="7795037" cy="1077218"/>
          </a:xfrm>
          <a:prstGeom prst="rect">
            <a:avLst/>
          </a:prstGeom>
          <a:noFill/>
        </p:spPr>
        <p:txBody>
          <a:bodyPr wrap="square" rtlCol="0">
            <a:spAutoFit/>
          </a:bodyPr>
          <a:lstStyle/>
          <a:p>
            <a:pPr algn="ctr"/>
            <a:r>
              <a:rPr lang="en-ZA" sz="3200" b="1" dirty="0" smtClean="0">
                <a:latin typeface="Arial" panose="020B0604020202020204" pitchFamily="34" charset="0"/>
                <a:cs typeface="Arial" panose="020B0604020202020204" pitchFamily="34" charset="0"/>
              </a:rPr>
              <a:t>Enforcement of provisions of Prohibited Conduct</a:t>
            </a:r>
            <a:endParaRPr lang="en-ZA"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377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373" y="329300"/>
            <a:ext cx="8094518" cy="8171468"/>
          </a:xfrm>
          <a:prstGeom prst="rect">
            <a:avLst/>
          </a:prstGeom>
        </p:spPr>
        <p:txBody>
          <a:bodyPr wrap="square">
            <a:spAutoFit/>
          </a:bodyPr>
          <a:lstStyle/>
          <a:p>
            <a:pPr algn="ctr"/>
            <a:r>
              <a:rPr lang="en-GB" sz="3200" b="1" dirty="0" smtClean="0">
                <a:latin typeface="Arial" panose="020B0604020202020204" pitchFamily="34" charset="0"/>
                <a:ea typeface="Calibri" panose="020F0502020204030204" pitchFamily="34" charset="0"/>
                <a:cs typeface="Arial" panose="020B0604020202020204" pitchFamily="34" charset="0"/>
              </a:rPr>
              <a:t>Salient Elements of the Code</a:t>
            </a:r>
          </a:p>
          <a:p>
            <a:pPr algn="ctr"/>
            <a:endParaRPr lang="en-GB" sz="2400" b="1" dirty="0">
              <a:latin typeface="Arial" panose="020B0604020202020204" pitchFamily="34" charset="0"/>
              <a:ea typeface="Calibri" panose="020F0502020204030204" pitchFamily="34" charset="0"/>
              <a:cs typeface="Arial" panose="020B0604020202020204" pitchFamily="34" charset="0"/>
            </a:endParaRPr>
          </a:p>
          <a:p>
            <a:pPr marL="363538" indent="-363538" algn="just"/>
            <a:r>
              <a:rPr lang="en-GB" sz="2000" b="1" dirty="0" smtClean="0">
                <a:latin typeface="Arial" panose="020B0604020202020204" pitchFamily="34" charset="0"/>
                <a:cs typeface="Arial" panose="020B0604020202020204" pitchFamily="34" charset="0"/>
              </a:rPr>
              <a:t>1.	Purpose </a:t>
            </a:r>
            <a:r>
              <a:rPr lang="en-GB" sz="2000" b="1" dirty="0">
                <a:latin typeface="Arial" panose="020B0604020202020204" pitchFamily="34" charset="0"/>
                <a:cs typeface="Arial" panose="020B0604020202020204" pitchFamily="34" charset="0"/>
              </a:rPr>
              <a:t>of </a:t>
            </a:r>
            <a:r>
              <a:rPr lang="en-GB" sz="2000" b="1" dirty="0" smtClean="0">
                <a:latin typeface="Arial" panose="020B0604020202020204" pitchFamily="34" charset="0"/>
                <a:cs typeface="Arial" panose="020B0604020202020204" pitchFamily="34" charset="0"/>
              </a:rPr>
              <a:t>Code</a:t>
            </a:r>
            <a:endParaRPr lang="en-US" sz="2000" dirty="0">
              <a:latin typeface="Arial" panose="020B0604020202020204" pitchFamily="34" charset="0"/>
              <a:cs typeface="Arial" panose="020B0604020202020204" pitchFamily="34" charset="0"/>
            </a:endParaRPr>
          </a:p>
          <a:p>
            <a:pPr marL="893763" lvl="1" indent="-531813" algn="just"/>
            <a:r>
              <a:rPr lang="en-GB" sz="1950" dirty="0" smtClean="0">
                <a:latin typeface="Arial" panose="020B0604020202020204" pitchFamily="34" charset="0"/>
                <a:cs typeface="Arial" panose="020B0604020202020204" pitchFamily="34" charset="0"/>
              </a:rPr>
              <a:t>1.1	The </a:t>
            </a:r>
            <a:r>
              <a:rPr lang="en-GB" sz="1950" dirty="0">
                <a:latin typeface="Arial" panose="020B0604020202020204" pitchFamily="34" charset="0"/>
                <a:cs typeface="Arial" panose="020B0604020202020204" pitchFamily="34" charset="0"/>
              </a:rPr>
              <a:t>purpose of this Code is to promote conditions that </a:t>
            </a:r>
            <a:r>
              <a:rPr lang="en-GB" sz="1950" dirty="0" smtClean="0">
                <a:latin typeface="Arial" panose="020B0604020202020204" pitchFamily="34" charset="0"/>
                <a:cs typeface="Arial" panose="020B0604020202020204" pitchFamily="34" charset="0"/>
              </a:rPr>
              <a:t>are conducive </a:t>
            </a:r>
            <a:r>
              <a:rPr lang="en-GB" sz="1950" dirty="0">
                <a:latin typeface="Arial" panose="020B0604020202020204" pitchFamily="34" charset="0"/>
                <a:cs typeface="Arial" panose="020B0604020202020204" pitchFamily="34" charset="0"/>
              </a:rPr>
              <a:t>to free and fair </a:t>
            </a:r>
            <a:r>
              <a:rPr lang="en-GB" sz="1950" dirty="0" smtClean="0">
                <a:latin typeface="Arial" panose="020B0604020202020204" pitchFamily="34" charset="0"/>
                <a:cs typeface="Arial" panose="020B0604020202020204" pitchFamily="34" charset="0"/>
              </a:rPr>
              <a:t>elections, including-</a:t>
            </a:r>
            <a:endParaRPr lang="en-US" sz="1950" dirty="0">
              <a:latin typeface="Arial" panose="020B0604020202020204" pitchFamily="34" charset="0"/>
              <a:cs typeface="Arial" panose="020B0604020202020204" pitchFamily="34" charset="0"/>
            </a:endParaRPr>
          </a:p>
          <a:p>
            <a:pPr marL="1611313" indent="-719138" algn="just"/>
            <a:r>
              <a:rPr lang="en-GB" sz="1950" dirty="0" smtClean="0">
                <a:latin typeface="Arial" panose="020B0604020202020204" pitchFamily="34" charset="0"/>
                <a:cs typeface="Arial" panose="020B0604020202020204" pitchFamily="34" charset="0"/>
              </a:rPr>
              <a:t>1.1.1	tolerance </a:t>
            </a:r>
            <a:r>
              <a:rPr lang="en-GB" sz="1950" dirty="0">
                <a:latin typeface="Arial" panose="020B0604020202020204" pitchFamily="34" charset="0"/>
                <a:cs typeface="Arial" panose="020B0604020202020204" pitchFamily="34" charset="0"/>
              </a:rPr>
              <a:t>of democratic political activity; </a:t>
            </a:r>
            <a:r>
              <a:rPr lang="en-GB" sz="1950" dirty="0" smtClean="0">
                <a:latin typeface="Arial" panose="020B0604020202020204" pitchFamily="34" charset="0"/>
                <a:cs typeface="Arial" panose="020B0604020202020204" pitchFamily="34" charset="0"/>
              </a:rPr>
              <a:t>and</a:t>
            </a:r>
            <a:endParaRPr lang="en-US" sz="1950" dirty="0">
              <a:latin typeface="Arial" panose="020B0604020202020204" pitchFamily="34" charset="0"/>
              <a:cs typeface="Arial" panose="020B0604020202020204" pitchFamily="34" charset="0"/>
            </a:endParaRPr>
          </a:p>
          <a:p>
            <a:pPr marL="1611313" indent="-719138" algn="just"/>
            <a:r>
              <a:rPr lang="en-US" sz="1950" dirty="0" smtClean="0">
                <a:latin typeface="Arial" panose="020B0604020202020204" pitchFamily="34" charset="0"/>
                <a:cs typeface="Arial" panose="020B0604020202020204" pitchFamily="34" charset="0"/>
              </a:rPr>
              <a:t>1.1.2	</a:t>
            </a:r>
            <a:r>
              <a:rPr lang="en-GB" sz="1950" dirty="0" smtClean="0">
                <a:latin typeface="Arial" panose="020B0604020202020204" pitchFamily="34" charset="0"/>
                <a:cs typeface="Arial" panose="020B0604020202020204" pitchFamily="34" charset="0"/>
              </a:rPr>
              <a:t>free </a:t>
            </a:r>
            <a:r>
              <a:rPr lang="en-GB" sz="1950" dirty="0">
                <a:latin typeface="Arial" panose="020B0604020202020204" pitchFamily="34" charset="0"/>
                <a:cs typeface="Arial" panose="020B0604020202020204" pitchFamily="34" charset="0"/>
              </a:rPr>
              <a:t>political campaigning and open public debate</a:t>
            </a:r>
            <a:r>
              <a:rPr lang="en-GB" sz="1950" dirty="0" smtClean="0">
                <a:latin typeface="Arial" panose="020B0604020202020204" pitchFamily="34" charset="0"/>
                <a:cs typeface="Arial" panose="020B0604020202020204" pitchFamily="34" charset="0"/>
              </a:rPr>
              <a:t>.</a:t>
            </a:r>
          </a:p>
          <a:p>
            <a:pPr algn="just"/>
            <a:endParaRPr lang="en-GB" sz="1950" dirty="0">
              <a:latin typeface="Arial" panose="020B0604020202020204" pitchFamily="34" charset="0"/>
              <a:cs typeface="Arial" panose="020B0604020202020204" pitchFamily="34" charset="0"/>
            </a:endParaRPr>
          </a:p>
          <a:p>
            <a:pPr marL="363538" indent="-363538" algn="just"/>
            <a:r>
              <a:rPr lang="en-US" sz="2000" b="1" dirty="0" smtClean="0">
                <a:latin typeface="Arial" panose="020B0604020202020204" pitchFamily="34" charset="0"/>
                <a:cs typeface="Arial" panose="020B0604020202020204" pitchFamily="34" charset="0"/>
              </a:rPr>
              <a:t>2.	Application </a:t>
            </a:r>
            <a:r>
              <a:rPr lang="en-US" sz="2000" b="1" dirty="0">
                <a:latin typeface="Arial" panose="020B0604020202020204" pitchFamily="34" charset="0"/>
                <a:cs typeface="Arial" panose="020B0604020202020204" pitchFamily="34" charset="0"/>
              </a:rPr>
              <a:t>of the Code</a:t>
            </a:r>
          </a:p>
          <a:p>
            <a:pPr marL="893763" indent="-531813" algn="just"/>
            <a:r>
              <a:rPr lang="en-US" sz="1950" dirty="0" smtClean="0">
                <a:latin typeface="Arial" panose="020B0604020202020204" pitchFamily="34" charset="0"/>
                <a:cs typeface="Arial" panose="020B0604020202020204" pitchFamily="34" charset="0"/>
              </a:rPr>
              <a:t>2.1	Every </a:t>
            </a:r>
            <a:r>
              <a:rPr lang="en-US" sz="1950" dirty="0">
                <a:latin typeface="Arial" panose="020B0604020202020204" pitchFamily="34" charset="0"/>
                <a:cs typeface="Arial" panose="020B0604020202020204" pitchFamily="34" charset="0"/>
              </a:rPr>
              <a:t>registered party and candidate must subscribe to the Code before that party or candidate is allowed to contest </a:t>
            </a:r>
            <a:r>
              <a:rPr lang="en-US" sz="1950" dirty="0" smtClean="0">
                <a:latin typeface="Arial" panose="020B0604020202020204" pitchFamily="34" charset="0"/>
                <a:cs typeface="Arial" panose="020B0604020202020204" pitchFamily="34" charset="0"/>
              </a:rPr>
              <a:t>an election;</a:t>
            </a:r>
          </a:p>
          <a:p>
            <a:pPr marL="893763" indent="-531813" algn="just"/>
            <a:r>
              <a:rPr lang="en-US" sz="1950" dirty="0" smtClean="0">
                <a:latin typeface="Arial" panose="020B0604020202020204" pitchFamily="34" charset="0"/>
                <a:cs typeface="Arial" panose="020B0604020202020204" pitchFamily="34" charset="0"/>
              </a:rPr>
              <a:t>2.2	Every </a:t>
            </a:r>
            <a:r>
              <a:rPr lang="en-US" sz="1950" dirty="0">
                <a:latin typeface="Arial" panose="020B0604020202020204" pitchFamily="34" charset="0"/>
                <a:cs typeface="Arial" panose="020B0604020202020204" pitchFamily="34" charset="0"/>
              </a:rPr>
              <a:t>candidate must subscribe to the Code before that candidate may be placed on a list of candidates or contest as independent candidates for any election. </a:t>
            </a:r>
          </a:p>
          <a:p>
            <a:pPr algn="just"/>
            <a:endParaRPr lang="en-US" sz="1950" dirty="0"/>
          </a:p>
          <a:p>
            <a:pPr algn="just"/>
            <a:endParaRPr lang="en-GB" sz="1950" dirty="0" smtClean="0"/>
          </a:p>
          <a:p>
            <a:endParaRPr lang="en-GB" sz="1950" dirty="0"/>
          </a:p>
          <a:p>
            <a:endParaRPr lang="en-GB" sz="1950" dirty="0" smtClean="0"/>
          </a:p>
          <a:p>
            <a:endParaRPr lang="en-GB" sz="1950" dirty="0"/>
          </a:p>
          <a:p>
            <a:endParaRPr lang="en-GB" sz="1950" dirty="0" smtClean="0"/>
          </a:p>
          <a:p>
            <a:endParaRPr lang="en-GB" sz="1950" dirty="0"/>
          </a:p>
          <a:p>
            <a:endParaRPr lang="en-GB" sz="1950" dirty="0"/>
          </a:p>
          <a:p>
            <a:endParaRPr lang="en-US" sz="1950" dirty="0"/>
          </a:p>
          <a:p>
            <a:endParaRPr lang="en-US" sz="1950" dirty="0"/>
          </a:p>
          <a:p>
            <a:r>
              <a:rPr lang="en-GB" sz="1950" b="1" dirty="0"/>
              <a:t>2	</a:t>
            </a:r>
            <a:endParaRPr lang="en-US" sz="195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97555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85" y="885223"/>
            <a:ext cx="9346948" cy="992579"/>
          </a:xfrm>
          <a:prstGeom prst="rect">
            <a:avLst/>
          </a:prstGeom>
        </p:spPr>
        <p:txBody>
          <a:bodyPr wrap="square">
            <a:spAutoFit/>
          </a:bodyPr>
          <a:lstStyle/>
          <a:p>
            <a:pPr marL="371464" indent="-371464" algn="just">
              <a:buAutoNum type="arabicPeriod"/>
            </a:pPr>
            <a:endParaRPr lang="en-ZA" sz="1950" dirty="0"/>
          </a:p>
          <a:p>
            <a:pPr marL="371464" indent="-371464" algn="just">
              <a:buAutoNum type="arabicPeriod"/>
            </a:pPr>
            <a:endParaRPr lang="en-ZA" sz="1950" dirty="0"/>
          </a:p>
          <a:p>
            <a:pPr algn="just"/>
            <a:endParaRPr lang="en-ZA" sz="1950" dirty="0"/>
          </a:p>
        </p:txBody>
      </p:sp>
      <p:sp>
        <p:nvSpPr>
          <p:cNvPr id="4" name="Rectangle 3"/>
          <p:cNvSpPr/>
          <p:nvPr/>
        </p:nvSpPr>
        <p:spPr>
          <a:xfrm>
            <a:off x="-116185" y="-135659"/>
            <a:ext cx="9476085" cy="992579"/>
          </a:xfrm>
          <a:prstGeom prst="rect">
            <a:avLst/>
          </a:prstGeom>
        </p:spPr>
        <p:txBody>
          <a:bodyPr wrap="square">
            <a:spAutoFit/>
          </a:bodyPr>
          <a:lstStyle/>
          <a:p>
            <a:pPr marL="371464" indent="-371464" algn="just">
              <a:buAutoNum type="arabicPeriod"/>
            </a:pPr>
            <a:endParaRPr lang="en-ZA" sz="1950" dirty="0"/>
          </a:p>
          <a:p>
            <a:pPr marL="371464" indent="-371464" algn="just">
              <a:buAutoNum type="arabicPeriod"/>
            </a:pPr>
            <a:endParaRPr lang="en-ZA" sz="1950" dirty="0"/>
          </a:p>
          <a:p>
            <a:pPr algn="just"/>
            <a:endParaRPr lang="en-ZA" sz="1950" dirty="0"/>
          </a:p>
        </p:txBody>
      </p:sp>
      <p:sp>
        <p:nvSpPr>
          <p:cNvPr id="5" name="Rectangle 4"/>
          <p:cNvSpPr/>
          <p:nvPr/>
        </p:nvSpPr>
        <p:spPr>
          <a:xfrm>
            <a:off x="675409" y="207241"/>
            <a:ext cx="7626927" cy="1077218"/>
          </a:xfrm>
          <a:prstGeom prst="rect">
            <a:avLst/>
          </a:prstGeom>
        </p:spPr>
        <p:txBody>
          <a:bodyPr wrap="square">
            <a:spAutoFit/>
          </a:bodyPr>
          <a:lstStyle/>
          <a:p>
            <a:pPr algn="ctr"/>
            <a:r>
              <a:rPr lang="en-ZA" sz="3200" b="1" dirty="0" smtClean="0">
                <a:latin typeface="Arial" panose="020B0604020202020204" pitchFamily="34" charset="0"/>
                <a:cs typeface="Arial" panose="020B0604020202020204" pitchFamily="34" charset="0"/>
              </a:rPr>
              <a:t>Salient Elements of the Code (continued)</a:t>
            </a:r>
            <a:endParaRPr lang="en-ZA" sz="3200" b="1" dirty="0">
              <a:latin typeface="Arial" panose="020B0604020202020204" pitchFamily="34" charset="0"/>
              <a:cs typeface="Arial" panose="020B0604020202020204" pitchFamily="34" charset="0"/>
            </a:endParaRPr>
          </a:p>
        </p:txBody>
      </p:sp>
      <p:sp>
        <p:nvSpPr>
          <p:cNvPr id="11" name="Rectangle 10"/>
          <p:cNvSpPr/>
          <p:nvPr/>
        </p:nvSpPr>
        <p:spPr>
          <a:xfrm>
            <a:off x="398669" y="1410667"/>
            <a:ext cx="8591850" cy="3724096"/>
          </a:xfrm>
          <a:prstGeom prst="rect">
            <a:avLst/>
          </a:prstGeom>
        </p:spPr>
        <p:txBody>
          <a:bodyPr wrap="square">
            <a:spAutoFit/>
          </a:bodyPr>
          <a:lstStyle/>
          <a:p>
            <a:pPr marL="363538" indent="-363538">
              <a:buAutoNum type="arabicPeriod" startAt="3"/>
            </a:pPr>
            <a:r>
              <a:rPr lang="en-GB" sz="2000" b="1" dirty="0" smtClean="0">
                <a:latin typeface="Arial" panose="020B0604020202020204" pitchFamily="34" charset="0"/>
                <a:ea typeface="Calibri" panose="020F0502020204030204" pitchFamily="34" charset="0"/>
                <a:cs typeface="Arial" panose="020B0604020202020204" pitchFamily="34" charset="0"/>
              </a:rPr>
              <a:t>Public commitment</a:t>
            </a:r>
            <a:endParaRPr lang="en-GB" sz="2000" b="1" dirty="0">
              <a:latin typeface="Arial" panose="020B0604020202020204" pitchFamily="34" charset="0"/>
              <a:ea typeface="Calibri" panose="020F0502020204030204" pitchFamily="34" charset="0"/>
              <a:cs typeface="Arial" panose="020B0604020202020204" pitchFamily="34" charset="0"/>
            </a:endParaRPr>
          </a:p>
          <a:p>
            <a:pPr marL="893763" lvl="1" indent="-530225"/>
            <a:r>
              <a:rPr lang="en-GB" dirty="0" smtClean="0">
                <a:latin typeface="Arial" panose="020B0604020202020204" pitchFamily="34" charset="0"/>
                <a:ea typeface="Calibri" panose="020F0502020204030204" pitchFamily="34" charset="0"/>
                <a:cs typeface="Arial" panose="020B0604020202020204" pitchFamily="34" charset="0"/>
              </a:rPr>
              <a:t>3.1	Every </a:t>
            </a:r>
            <a:r>
              <a:rPr lang="en-GB" dirty="0">
                <a:latin typeface="Arial" panose="020B0604020202020204" pitchFamily="34" charset="0"/>
                <a:ea typeface="Calibri" panose="020F0502020204030204" pitchFamily="34" charset="0"/>
                <a:cs typeface="Arial" panose="020B0604020202020204" pitchFamily="34" charset="0"/>
              </a:rPr>
              <a:t>registered party and every candidate </a:t>
            </a:r>
            <a:r>
              <a:rPr lang="en-GB" dirty="0" smtClean="0">
                <a:latin typeface="Arial" panose="020B0604020202020204" pitchFamily="34" charset="0"/>
                <a:ea typeface="Calibri" panose="020F0502020204030204" pitchFamily="34" charset="0"/>
                <a:cs typeface="Arial" panose="020B0604020202020204" pitchFamily="34" charset="0"/>
              </a:rPr>
              <a:t>must-</a:t>
            </a:r>
            <a:endParaRPr lang="en-GB" dirty="0">
              <a:latin typeface="Arial" panose="020B0604020202020204" pitchFamily="34" charset="0"/>
              <a:ea typeface="Calibri" panose="020F0502020204030204" pitchFamily="34" charset="0"/>
              <a:cs typeface="Arial" panose="020B0604020202020204" pitchFamily="34" charset="0"/>
            </a:endParaRPr>
          </a:p>
          <a:p>
            <a:pPr marL="1611313" indent="-717550" algn="just"/>
            <a:r>
              <a:rPr lang="en-GB" dirty="0" smtClean="0">
                <a:latin typeface="Arial" panose="020B0604020202020204" pitchFamily="34" charset="0"/>
                <a:ea typeface="Calibri" panose="020F0502020204030204" pitchFamily="34" charset="0"/>
                <a:cs typeface="Arial" panose="020B0604020202020204" pitchFamily="34" charset="0"/>
              </a:rPr>
              <a:t>3.1.1	publicly </a:t>
            </a:r>
            <a:r>
              <a:rPr lang="en-GB" dirty="0">
                <a:latin typeface="Arial" panose="020B0604020202020204" pitchFamily="34" charset="0"/>
                <a:ea typeface="Calibri" panose="020F0502020204030204" pitchFamily="34" charset="0"/>
                <a:cs typeface="Arial" panose="020B0604020202020204" pitchFamily="34" charset="0"/>
              </a:rPr>
              <a:t>state that everyone has the </a:t>
            </a:r>
            <a:r>
              <a:rPr lang="en-GB" dirty="0" smtClean="0">
                <a:latin typeface="Arial" panose="020B0604020202020204" pitchFamily="34" charset="0"/>
                <a:ea typeface="Calibri" panose="020F0502020204030204" pitchFamily="34" charset="0"/>
                <a:cs typeface="Arial" panose="020B0604020202020204" pitchFamily="34" charset="0"/>
              </a:rPr>
              <a:t>right;</a:t>
            </a:r>
          </a:p>
          <a:p>
            <a:pPr marL="1611313" indent="-717550" algn="just"/>
            <a:r>
              <a:rPr lang="en-GB" dirty="0" smtClean="0">
                <a:latin typeface="Arial" panose="020B0604020202020204" pitchFamily="34" charset="0"/>
                <a:cs typeface="Arial" panose="020B0604020202020204" pitchFamily="34" charset="0"/>
              </a:rPr>
              <a:t>3.1.2	to </a:t>
            </a:r>
            <a:r>
              <a:rPr lang="en-GB" dirty="0">
                <a:latin typeface="Arial" panose="020B0604020202020204" pitchFamily="34" charset="0"/>
                <a:cs typeface="Arial" panose="020B0604020202020204" pitchFamily="34" charset="0"/>
              </a:rPr>
              <a:t>challenge and debate the political beliefs and opinions of </a:t>
            </a:r>
            <a:r>
              <a:rPr lang="en-GB" dirty="0" smtClean="0">
                <a:latin typeface="Arial" panose="020B0604020202020204" pitchFamily="34" charset="0"/>
                <a:cs typeface="Arial" panose="020B0604020202020204" pitchFamily="34" charset="0"/>
              </a:rPr>
              <a:t>others;</a:t>
            </a:r>
          </a:p>
          <a:p>
            <a:pPr marL="1611313" indent="-717550" algn="just"/>
            <a:r>
              <a:rPr lang="en-GB" dirty="0" smtClean="0">
                <a:latin typeface="Arial" panose="020B0604020202020204" pitchFamily="34" charset="0"/>
                <a:ea typeface="Calibri" panose="020F0502020204030204" pitchFamily="34" charset="0"/>
                <a:cs typeface="Arial" panose="020B0604020202020204" pitchFamily="34" charset="0"/>
              </a:rPr>
              <a:t>3.1.3	to </a:t>
            </a:r>
            <a:r>
              <a:rPr lang="en-GB" dirty="0">
                <a:latin typeface="Arial" panose="020B0604020202020204" pitchFamily="34" charset="0"/>
                <a:ea typeface="Calibri" panose="020F0502020204030204" pitchFamily="34" charset="0"/>
                <a:cs typeface="Arial" panose="020B0604020202020204" pitchFamily="34" charset="0"/>
              </a:rPr>
              <a:t>freely express their political </a:t>
            </a:r>
            <a:r>
              <a:rPr lang="en-GB" dirty="0" smtClean="0">
                <a:latin typeface="Arial" panose="020B0604020202020204" pitchFamily="34" charset="0"/>
                <a:ea typeface="Calibri" panose="020F0502020204030204" pitchFamily="34" charset="0"/>
                <a:cs typeface="Arial" panose="020B0604020202020204" pitchFamily="34" charset="0"/>
              </a:rPr>
              <a:t>beliefs </a:t>
            </a:r>
            <a:r>
              <a:rPr lang="en-GB" dirty="0">
                <a:latin typeface="Arial" panose="020B0604020202020204" pitchFamily="34" charset="0"/>
                <a:ea typeface="Calibri" panose="020F0502020204030204" pitchFamily="34" charset="0"/>
                <a:cs typeface="Arial" panose="020B0604020202020204" pitchFamily="34" charset="0"/>
              </a:rPr>
              <a:t>and </a:t>
            </a:r>
            <a:r>
              <a:rPr lang="en-GB" dirty="0" smtClean="0">
                <a:latin typeface="Arial" panose="020B0604020202020204" pitchFamily="34" charset="0"/>
                <a:ea typeface="Calibri" panose="020F0502020204030204" pitchFamily="34" charset="0"/>
                <a:cs typeface="Arial" panose="020B0604020202020204" pitchFamily="34" charset="0"/>
              </a:rPr>
              <a:t>opinions;</a:t>
            </a:r>
          </a:p>
          <a:p>
            <a:pPr marL="1611313" indent="-717550" algn="just"/>
            <a:r>
              <a:rPr lang="en-GB" dirty="0" smtClean="0">
                <a:latin typeface="Arial" panose="020B0604020202020204" pitchFamily="34" charset="0"/>
                <a:cs typeface="Arial" panose="020B0604020202020204" pitchFamily="34" charset="0"/>
              </a:rPr>
              <a:t>3.1.4	to </a:t>
            </a:r>
            <a:r>
              <a:rPr lang="en-GB" dirty="0">
                <a:latin typeface="Arial" panose="020B0604020202020204" pitchFamily="34" charset="0"/>
                <a:cs typeface="Arial" panose="020B0604020202020204" pitchFamily="34" charset="0"/>
              </a:rPr>
              <a:t>publish and distribute election and campaign </a:t>
            </a:r>
            <a:r>
              <a:rPr lang="en-GB" dirty="0" smtClean="0">
                <a:latin typeface="Arial" panose="020B0604020202020204" pitchFamily="34" charset="0"/>
                <a:cs typeface="Arial" panose="020B0604020202020204" pitchFamily="34" charset="0"/>
              </a:rPr>
              <a:t>materials;</a:t>
            </a:r>
            <a:endParaRPr lang="en-GB" dirty="0">
              <a:latin typeface="Arial" panose="020B0604020202020204" pitchFamily="34" charset="0"/>
              <a:cs typeface="Arial" panose="020B0604020202020204" pitchFamily="34" charset="0"/>
            </a:endParaRPr>
          </a:p>
          <a:p>
            <a:pPr marL="1611313" indent="-717550" algn="just"/>
            <a:r>
              <a:rPr lang="en-GB" dirty="0" smtClean="0">
                <a:latin typeface="Arial" panose="020B0604020202020204" pitchFamily="34" charset="0"/>
                <a:cs typeface="Arial" panose="020B0604020202020204" pitchFamily="34" charset="0"/>
              </a:rPr>
              <a:t>3.1.5	to lawfully erect banners, billboards, placards and posters;</a:t>
            </a:r>
          </a:p>
          <a:p>
            <a:pPr marL="1611313" indent="-717550" algn="just"/>
            <a:r>
              <a:rPr lang="en-GB" dirty="0" smtClean="0">
                <a:latin typeface="Arial" panose="020B0604020202020204" pitchFamily="34" charset="0"/>
                <a:cs typeface="Arial" panose="020B0604020202020204" pitchFamily="34" charset="0"/>
              </a:rPr>
              <a:t>3.1.6	publicly condemn any action that may undermine the free and fair conduct of election.</a:t>
            </a:r>
          </a:p>
          <a:p>
            <a:pPr marL="1079500" algn="just"/>
            <a:endParaRPr lang="en-GB" dirty="0" smtClean="0">
              <a:latin typeface="Arial" panose="020B0604020202020204" pitchFamily="34" charset="0"/>
              <a:cs typeface="Arial" panose="020B0604020202020204" pitchFamily="34" charset="0"/>
            </a:endParaRPr>
          </a:p>
          <a:p>
            <a:pPr marL="893763" lvl="0" indent="-530225" algn="just"/>
            <a:r>
              <a:rPr lang="en-GB" dirty="0" smtClean="0">
                <a:latin typeface="Arial" panose="020B0604020202020204" pitchFamily="34" charset="0"/>
                <a:cs typeface="Arial" panose="020B0604020202020204" pitchFamily="34" charset="0"/>
              </a:rPr>
              <a:t>3.2	Every registered party and every candidate must accept the result of an election or challenge the result in a court.</a:t>
            </a:r>
          </a:p>
          <a:p>
            <a:pPr marL="717550"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2777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9761</TotalTime>
  <Words>258</Words>
  <Application>Microsoft Office PowerPoint</Application>
  <PresentationFormat>On-screen Show (4:3)</PresentationFormat>
  <Paragraphs>176</Paragraphs>
  <Slides>16</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16</vt:i4>
      </vt:variant>
    </vt:vector>
  </HeadingPairs>
  <TitlesOfParts>
    <vt:vector size="26" baseType="lpstr">
      <vt:lpstr>Arial</vt:lpstr>
      <vt:lpstr>Arial Rounded MT Bold</vt:lpstr>
      <vt:lpstr>Calibri</vt:lpstr>
      <vt:lpstr>Times New Roman</vt:lpstr>
      <vt:lpstr>Wingdings</vt:lpstr>
      <vt:lpstr>3_Office Theme</vt:lpstr>
      <vt:lpstr>2_Office Theme</vt:lpstr>
      <vt:lpstr>1_Custom Design</vt:lpstr>
      <vt:lpstr>Custom Design</vt:lpstr>
      <vt:lpstr>1_Office Theme</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Six Fingaz Media</dc:creator>
  <cp:lastModifiedBy>Sikotoyi, Nondumiso</cp:lastModifiedBy>
  <cp:revision>439</cp:revision>
  <cp:lastPrinted>2023-08-07T10:33:22Z</cp:lastPrinted>
  <dcterms:created xsi:type="dcterms:W3CDTF">2019-01-18T10:25:25Z</dcterms:created>
  <dcterms:modified xsi:type="dcterms:W3CDTF">2023-08-07T12:11:10Z</dcterms:modified>
</cp:coreProperties>
</file>