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handoutMasterIdLst>
    <p:handoutMasterId r:id="rId43"/>
  </p:handoutMasterIdLst>
  <p:sldIdLst>
    <p:sldId id="480" r:id="rId2"/>
    <p:sldId id="761" r:id="rId3"/>
    <p:sldId id="832" r:id="rId4"/>
    <p:sldId id="891" r:id="rId5"/>
    <p:sldId id="890" r:id="rId6"/>
    <p:sldId id="799" r:id="rId7"/>
    <p:sldId id="798" r:id="rId8"/>
    <p:sldId id="808" r:id="rId9"/>
    <p:sldId id="801" r:id="rId10"/>
    <p:sldId id="863" r:id="rId11"/>
    <p:sldId id="853" r:id="rId12"/>
    <p:sldId id="854" r:id="rId13"/>
    <p:sldId id="845" r:id="rId14"/>
    <p:sldId id="867" r:id="rId15"/>
    <p:sldId id="865" r:id="rId16"/>
    <p:sldId id="847" r:id="rId17"/>
    <p:sldId id="812" r:id="rId18"/>
    <p:sldId id="866" r:id="rId19"/>
    <p:sldId id="856" r:id="rId20"/>
    <p:sldId id="855" r:id="rId21"/>
    <p:sldId id="893" r:id="rId22"/>
    <p:sldId id="816" r:id="rId23"/>
    <p:sldId id="797" r:id="rId24"/>
    <p:sldId id="815" r:id="rId25"/>
    <p:sldId id="796" r:id="rId26"/>
    <p:sldId id="806" r:id="rId27"/>
    <p:sldId id="877" r:id="rId28"/>
    <p:sldId id="878" r:id="rId29"/>
    <p:sldId id="879" r:id="rId30"/>
    <p:sldId id="873" r:id="rId31"/>
    <p:sldId id="880" r:id="rId32"/>
    <p:sldId id="881" r:id="rId33"/>
    <p:sldId id="882" r:id="rId34"/>
    <p:sldId id="883" r:id="rId35"/>
    <p:sldId id="884" r:id="rId36"/>
    <p:sldId id="885" r:id="rId37"/>
    <p:sldId id="886" r:id="rId38"/>
    <p:sldId id="887" r:id="rId39"/>
    <p:sldId id="888" r:id="rId40"/>
    <p:sldId id="889"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FC"/>
    <a:srgbClr val="48C3B1"/>
    <a:srgbClr val="B00060"/>
    <a:srgbClr val="00CC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5332" autoAdjust="0"/>
  </p:normalViewPr>
  <p:slideViewPr>
    <p:cSldViewPr>
      <p:cViewPr varScale="1">
        <p:scale>
          <a:sx n="80" d="100"/>
          <a:sy n="80" d="100"/>
        </p:scale>
        <p:origin x="1483"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hanej\AppData\Local\Microsoft\Windows\INetCache\Content.Outlook\S51EWL8K\VP%20-%20LGE%202021%20Statistics%20V2%20(0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phanej\AppData\Local\Microsoft\Windows\INetCache\Content.Outlook\S51EWL8K\VR%20AgeGender%20Stats%20202308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206197842456055E-2"/>
          <c:y val="0"/>
          <c:w val="0.94479353427942536"/>
          <c:h val="1"/>
        </c:manualLayout>
      </c:layout>
      <c:pie3DChart>
        <c:varyColors val="1"/>
        <c:ser>
          <c:idx val="0"/>
          <c:order val="0"/>
          <c:dPt>
            <c:idx val="0"/>
            <c:bubble3D val="0"/>
            <c:spPr>
              <a:solidFill>
                <a:schemeClr val="accent1">
                  <a:lumMod val="75000"/>
                  <a:alpha val="7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BDD-4BB9-8892-31E27C2EB269}"/>
              </c:ext>
            </c:extLst>
          </c:dPt>
          <c:dPt>
            <c:idx val="1"/>
            <c:bubble3D val="0"/>
            <c:spPr>
              <a:solidFill>
                <a:srgbClr val="FCC0FC"/>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BDD-4BB9-8892-31E27C2EB269}"/>
              </c:ext>
            </c:extLst>
          </c:dPt>
          <c:dLbls>
            <c:spPr>
              <a:solidFill>
                <a:schemeClr val="accent4"/>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Final!$L$20:$L$21</c:f>
              <c:strCache>
                <c:ptCount val="2"/>
                <c:pt idx="0">
                  <c:v>Male</c:v>
                </c:pt>
                <c:pt idx="1">
                  <c:v>Female</c:v>
                </c:pt>
              </c:strCache>
            </c:strRef>
          </c:cat>
          <c:val>
            <c:numRef>
              <c:f>Final!$M$20:$M$21</c:f>
              <c:numCache>
                <c:formatCode>#,##0</c:formatCode>
                <c:ptCount val="2"/>
                <c:pt idx="0">
                  <c:v>11746071</c:v>
                </c:pt>
                <c:pt idx="1">
                  <c:v>14458508</c:v>
                </c:pt>
              </c:numCache>
            </c:numRef>
          </c:val>
          <c:extLst>
            <c:ext xmlns:c16="http://schemas.microsoft.com/office/drawing/2014/chart" uri="{C3380CC4-5D6E-409C-BE32-E72D297353CC}">
              <c16:uniqueId val="{00000004-FBDD-4BB9-8892-31E27C2EB269}"/>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0209327536603"/>
          <c:y val="2.7683630390274095E-2"/>
          <c:w val="0.94477409011080582"/>
          <c:h val="0.85692318779757015"/>
        </c:manualLayout>
      </c:layout>
      <c:barChart>
        <c:barDir val="col"/>
        <c:grouping val="clustered"/>
        <c:varyColors val="0"/>
        <c:ser>
          <c:idx val="0"/>
          <c:order val="0"/>
          <c:tx>
            <c:strRef>
              <c:f>'Pivot Reports'!$G$41</c:f>
              <c:strCache>
                <c:ptCount val="1"/>
                <c:pt idx="0">
                  <c:v>Female</c:v>
                </c:pt>
              </c:strCache>
            </c:strRef>
          </c:tx>
          <c:spPr>
            <a:gradFill>
              <a:gsLst>
                <a:gs pos="100000">
                  <a:schemeClr val="tx1">
                    <a:alpha val="69000"/>
                    <a:lumMod val="5000"/>
                  </a:schemeClr>
                </a:gs>
                <a:gs pos="100000">
                  <a:srgbClr val="FA6EC1"/>
                </a:gs>
              </a:gsLst>
              <a:lin ang="5400000" scaled="1"/>
            </a:gradFill>
            <a:ln>
              <a:noFill/>
            </a:ln>
            <a:effectLst/>
          </c:spPr>
          <c:invertIfNegative val="0"/>
          <c:cat>
            <c:strRef>
              <c:f>'Pivot Reports'!$F$42:$F$49</c:f>
              <c:strCache>
                <c:ptCount val="8"/>
                <c:pt idx="0">
                  <c:v>18-19</c:v>
                </c:pt>
                <c:pt idx="1">
                  <c:v>20-29</c:v>
                </c:pt>
                <c:pt idx="2">
                  <c:v>30-39</c:v>
                </c:pt>
                <c:pt idx="3">
                  <c:v>40-49</c:v>
                </c:pt>
                <c:pt idx="4">
                  <c:v>50-59</c:v>
                </c:pt>
                <c:pt idx="5">
                  <c:v>60-69</c:v>
                </c:pt>
                <c:pt idx="6">
                  <c:v>70-79</c:v>
                </c:pt>
                <c:pt idx="7">
                  <c:v>80+</c:v>
                </c:pt>
              </c:strCache>
            </c:strRef>
          </c:cat>
          <c:val>
            <c:numRef>
              <c:f>'Pivot Reports'!$G$42:$G$49</c:f>
              <c:numCache>
                <c:formatCode>#,##0</c:formatCode>
                <c:ptCount val="8"/>
                <c:pt idx="0">
                  <c:v>130133</c:v>
                </c:pt>
                <c:pt idx="1">
                  <c:v>2041912</c:v>
                </c:pt>
                <c:pt idx="2">
                  <c:v>3556189</c:v>
                </c:pt>
                <c:pt idx="3">
                  <c:v>3051181</c:v>
                </c:pt>
                <c:pt idx="4">
                  <c:v>2457596</c:v>
                </c:pt>
                <c:pt idx="5">
                  <c:v>1739223</c:v>
                </c:pt>
                <c:pt idx="6">
                  <c:v>908400</c:v>
                </c:pt>
                <c:pt idx="7">
                  <c:v>496813</c:v>
                </c:pt>
              </c:numCache>
            </c:numRef>
          </c:val>
          <c:extLst>
            <c:ext xmlns:c16="http://schemas.microsoft.com/office/drawing/2014/chart" uri="{C3380CC4-5D6E-409C-BE32-E72D297353CC}">
              <c16:uniqueId val="{00000000-0C36-4895-B5AD-C5F0EF26492F}"/>
            </c:ext>
          </c:extLst>
        </c:ser>
        <c:ser>
          <c:idx val="1"/>
          <c:order val="1"/>
          <c:tx>
            <c:strRef>
              <c:f>'Pivot Reports'!$H$41</c:f>
              <c:strCache>
                <c:ptCount val="1"/>
                <c:pt idx="0">
                  <c:v>Male</c:v>
                </c:pt>
              </c:strCache>
            </c:strRef>
          </c:tx>
          <c:spPr>
            <a:gradFill>
              <a:gsLst>
                <a:gs pos="0">
                  <a:schemeClr val="tx1">
                    <a:lumMod val="0"/>
                    <a:alpha val="54000"/>
                  </a:schemeClr>
                </a:gs>
                <a:gs pos="100000">
                  <a:srgbClr val="95A1FD"/>
                </a:gs>
              </a:gsLst>
              <a:lin ang="5400000" scaled="1"/>
            </a:gradFill>
            <a:ln>
              <a:noFill/>
            </a:ln>
            <a:effectLst/>
          </c:spPr>
          <c:invertIfNegative val="0"/>
          <c:cat>
            <c:strRef>
              <c:f>'Pivot Reports'!$F$42:$F$49</c:f>
              <c:strCache>
                <c:ptCount val="8"/>
                <c:pt idx="0">
                  <c:v>18-19</c:v>
                </c:pt>
                <c:pt idx="1">
                  <c:v>20-29</c:v>
                </c:pt>
                <c:pt idx="2">
                  <c:v>30-39</c:v>
                </c:pt>
                <c:pt idx="3">
                  <c:v>40-49</c:v>
                </c:pt>
                <c:pt idx="4">
                  <c:v>50-59</c:v>
                </c:pt>
                <c:pt idx="5">
                  <c:v>60-69</c:v>
                </c:pt>
                <c:pt idx="6">
                  <c:v>70-79</c:v>
                </c:pt>
                <c:pt idx="7">
                  <c:v>80+</c:v>
                </c:pt>
              </c:strCache>
            </c:strRef>
          </c:cat>
          <c:val>
            <c:numRef>
              <c:f>'Pivot Reports'!$H$42:$H$49</c:f>
              <c:numCache>
                <c:formatCode>#,##0</c:formatCode>
                <c:ptCount val="8"/>
                <c:pt idx="0">
                  <c:v>95871</c:v>
                </c:pt>
                <c:pt idx="1">
                  <c:v>1689965</c:v>
                </c:pt>
                <c:pt idx="2">
                  <c:v>3051829</c:v>
                </c:pt>
                <c:pt idx="3">
                  <c:v>2759057</c:v>
                </c:pt>
                <c:pt idx="4">
                  <c:v>1996287</c:v>
                </c:pt>
                <c:pt idx="5">
                  <c:v>1265592</c:v>
                </c:pt>
                <c:pt idx="6">
                  <c:v>556805</c:v>
                </c:pt>
                <c:pt idx="7">
                  <c:v>199656</c:v>
                </c:pt>
              </c:numCache>
            </c:numRef>
          </c:val>
          <c:extLst>
            <c:ext xmlns:c16="http://schemas.microsoft.com/office/drawing/2014/chart" uri="{C3380CC4-5D6E-409C-BE32-E72D297353CC}">
              <c16:uniqueId val="{00000001-0C36-4895-B5AD-C5F0EF26492F}"/>
            </c:ext>
          </c:extLst>
        </c:ser>
        <c:dLbls>
          <c:showLegendKey val="0"/>
          <c:showVal val="0"/>
          <c:showCatName val="0"/>
          <c:showSerName val="0"/>
          <c:showPercent val="0"/>
          <c:showBubbleSize val="0"/>
        </c:dLbls>
        <c:gapWidth val="80"/>
        <c:overlap val="25"/>
        <c:axId val="42851327"/>
        <c:axId val="42853407"/>
      </c:barChart>
      <c:catAx>
        <c:axId val="4285132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42853407"/>
        <c:crosses val="autoZero"/>
        <c:auto val="1"/>
        <c:lblAlgn val="ctr"/>
        <c:lblOffset val="100"/>
        <c:noMultiLvlLbl val="0"/>
      </c:catAx>
      <c:valAx>
        <c:axId val="42853407"/>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solidFill>
                <a:latin typeface="+mn-lt"/>
                <a:ea typeface="+mn-ea"/>
                <a:cs typeface="+mn-cs"/>
              </a:defRPr>
            </a:pPr>
            <a:endParaRPr lang="en-US"/>
          </a:p>
        </c:txPr>
        <c:crossAx val="4285132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a:noFill/>
        </a:ln>
        <a:effectLst/>
      </c:spPr>
    </c:plotArea>
    <c:legend>
      <c:legendPos val="b"/>
      <c:layout>
        <c:manualLayout>
          <c:xMode val="edge"/>
          <c:yMode val="edge"/>
          <c:x val="0.72595806128955953"/>
          <c:y val="2.4964723991050777E-2"/>
          <c:w val="0.24478010438121911"/>
          <c:h val="0.2929919336407773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23194-4C85-4EC9-86F3-3221D993E18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FF77E99-DB89-425A-9640-CAC7CEBAF47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endParaRPr lang="en-ZA" sz="4000" b="1" baseline="0" dirty="0" smtClean="0">
            <a:solidFill>
              <a:schemeClr val="accent1">
                <a:lumMod val="75000"/>
              </a:schemeClr>
            </a:solidFill>
          </a:endParaRPr>
        </a:p>
        <a:p>
          <a:pPr rtl="0"/>
          <a:endParaRPr lang="en-ZA" sz="2400" b="1" baseline="0" dirty="0" smtClean="0"/>
        </a:p>
        <a:p>
          <a:pPr rtl="0"/>
          <a:r>
            <a:rPr lang="en-ZA" sz="2400" b="1" baseline="0" dirty="0" smtClean="0"/>
            <a:t>                                                                                                        </a:t>
          </a:r>
          <a:br>
            <a:rPr lang="en-ZA" sz="2400" b="1" baseline="0" dirty="0" smtClean="0"/>
          </a:br>
          <a:r>
            <a:rPr lang="en-ZA" sz="4000" b="1" baseline="0" dirty="0" smtClean="0"/>
            <a:t/>
          </a:r>
          <a:br>
            <a:rPr lang="en-ZA" sz="4000" b="1" baseline="0" dirty="0" smtClean="0"/>
          </a:br>
          <a:endParaRPr lang="en-ZA" sz="4000" b="1" baseline="0" dirty="0" smtClean="0"/>
        </a:p>
        <a:p>
          <a:pPr rtl="0"/>
          <a:endParaRPr lang="en-ZA" sz="4000" b="1" baseline="0" dirty="0" smtClean="0"/>
        </a:p>
        <a:p>
          <a:pPr rtl="0"/>
          <a:endParaRPr lang="en-ZA" sz="4000" b="1" baseline="0" dirty="0" smtClean="0"/>
        </a:p>
        <a:p>
          <a:pPr rtl="0"/>
          <a:endParaRPr lang="en-ZA" sz="4000" b="1" baseline="0" dirty="0" smtClean="0"/>
        </a:p>
        <a:p>
          <a:pPr rtl="0"/>
          <a:r>
            <a:rPr lang="en-ZA" sz="4000" b="1" baseline="0" dirty="0" smtClean="0"/>
            <a:t> </a:t>
          </a:r>
          <a:r>
            <a:rPr lang="en-ZA" sz="4000" b="1" baseline="0" dirty="0" smtClean="0">
              <a:latin typeface="Arial" panose="020B0604020202020204" pitchFamily="34" charset="0"/>
              <a:cs typeface="Arial" panose="020B0604020202020204" pitchFamily="34" charset="0"/>
            </a:rPr>
            <a:t>NPE 2024</a:t>
          </a:r>
        </a:p>
        <a:p>
          <a:pPr rtl="0"/>
          <a:r>
            <a:rPr lang="en-US" sz="4000" b="1" baseline="0" dirty="0" smtClean="0">
              <a:latin typeface="Arial" panose="020B0604020202020204" pitchFamily="34" charset="0"/>
              <a:cs typeface="Arial" panose="020B0604020202020204" pitchFamily="34" charset="0"/>
            </a:rPr>
            <a:t>What will be different?</a:t>
          </a:r>
          <a:endParaRPr lang="en-ZA" sz="4000" b="1" baseline="0" dirty="0" smtClean="0">
            <a:latin typeface="Arial" panose="020B0604020202020204" pitchFamily="34" charset="0"/>
            <a:cs typeface="Arial" panose="020B0604020202020204" pitchFamily="34" charset="0"/>
          </a:endParaRPr>
        </a:p>
        <a:p>
          <a:pPr rtl="0"/>
          <a:r>
            <a:rPr lang="en-ZA" sz="2400" b="1" baseline="0" dirty="0" smtClean="0">
              <a:latin typeface="Arial" panose="020B0604020202020204" pitchFamily="34" charset="0"/>
              <a:cs typeface="Arial" panose="020B0604020202020204" pitchFamily="34" charset="0"/>
            </a:rPr>
            <a:t>08 August 2023 </a:t>
          </a:r>
        </a:p>
        <a:p>
          <a:pPr rtl="0"/>
          <a:endParaRPr lang="en-ZA" sz="3600" b="1" baseline="0" dirty="0" smtClean="0"/>
        </a:p>
        <a:p>
          <a:pPr rtl="0"/>
          <a:endParaRPr lang="en-ZA" sz="3200" b="1" baseline="0" dirty="0" smtClean="0"/>
        </a:p>
        <a:p>
          <a:pPr rtl="0"/>
          <a:endParaRPr lang="en-ZA" sz="3600" b="1" baseline="0" dirty="0" smtClean="0"/>
        </a:p>
        <a:p>
          <a:pPr rtl="0"/>
          <a:endParaRPr lang="en-ZA" sz="4000" b="1" baseline="0" dirty="0" smtClean="0"/>
        </a:p>
        <a:p>
          <a:pPr rtl="0"/>
          <a:endParaRPr lang="en-ZA" sz="4000" b="1" baseline="0" dirty="0" smtClean="0"/>
        </a:p>
        <a:p>
          <a:pPr rtl="0"/>
          <a:endParaRPr lang="en-ZA" sz="4000" b="1" baseline="0" dirty="0" smtClean="0">
            <a:solidFill>
              <a:schemeClr val="tx2">
                <a:lumMod val="60000"/>
                <a:lumOff val="40000"/>
              </a:schemeClr>
            </a:solidFill>
          </a:endParaRPr>
        </a:p>
        <a:p>
          <a:pPr rtl="0"/>
          <a:endParaRPr lang="en-ZA" sz="2400" dirty="0">
            <a:solidFill>
              <a:schemeClr val="tx2">
                <a:lumMod val="60000"/>
                <a:lumOff val="40000"/>
              </a:schemeClr>
            </a:solidFill>
          </a:endParaRPr>
        </a:p>
      </dgm:t>
    </dgm:pt>
    <dgm:pt modelId="{329BA5F3-3F16-4DF2-83E1-FCD09DBF35AF}" type="sibTrans" cxnId="{9312F2FC-8710-4020-8DB1-E91A8DBB7960}">
      <dgm:prSet/>
      <dgm:spPr/>
      <dgm:t>
        <a:bodyPr/>
        <a:lstStyle/>
        <a:p>
          <a:endParaRPr lang="en-US"/>
        </a:p>
      </dgm:t>
    </dgm:pt>
    <dgm:pt modelId="{F1706B6B-2E31-4800-93CD-6F93EF0398B5}" type="parTrans" cxnId="{9312F2FC-8710-4020-8DB1-E91A8DBB7960}">
      <dgm:prSet/>
      <dgm:spPr/>
      <dgm:t>
        <a:bodyPr/>
        <a:lstStyle/>
        <a:p>
          <a:endParaRPr lang="en-US"/>
        </a:p>
      </dgm:t>
    </dgm:pt>
    <dgm:pt modelId="{B2C47210-69E3-4E74-9817-798AA3AC4BC0}" type="pres">
      <dgm:prSet presAssocID="{B0723194-4C85-4EC9-86F3-3221D993E180}" presName="Name0" presStyleCnt="0">
        <dgm:presLayoutVars>
          <dgm:chMax val="7"/>
          <dgm:dir/>
          <dgm:animLvl val="lvl"/>
          <dgm:resizeHandles val="exact"/>
        </dgm:presLayoutVars>
      </dgm:prSet>
      <dgm:spPr/>
      <dgm:t>
        <a:bodyPr/>
        <a:lstStyle/>
        <a:p>
          <a:endParaRPr lang="en-US"/>
        </a:p>
      </dgm:t>
    </dgm:pt>
    <dgm:pt modelId="{5E843470-77E6-46AB-9D46-D76631AD5084}" type="pres">
      <dgm:prSet presAssocID="{EFF77E99-DB89-425A-9640-CAC7CEBAF477}" presName="circle1" presStyleLbl="node1" presStyleIdx="0" presStyleCn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pt>
    <dgm:pt modelId="{188CDDC4-B11D-401A-85BA-7448412554F8}" type="pres">
      <dgm:prSet presAssocID="{EFF77E99-DB89-425A-9640-CAC7CEBAF477}" presName="space" presStyleCnt="0"/>
      <dgm:spPr/>
    </dgm:pt>
    <dgm:pt modelId="{57BCB21A-3CD3-45FC-A70E-BE781FAF9596}" type="pres">
      <dgm:prSet presAssocID="{EFF77E99-DB89-425A-9640-CAC7CEBAF477}" presName="rect1" presStyleLbl="alignAcc1" presStyleIdx="0" presStyleCnt="1" custScaleX="100000" custLinFactNeighborX="7049" custLinFactNeighborY="-3082"/>
      <dgm:spPr/>
      <dgm:t>
        <a:bodyPr/>
        <a:lstStyle/>
        <a:p>
          <a:endParaRPr lang="en-US"/>
        </a:p>
      </dgm:t>
    </dgm:pt>
    <dgm:pt modelId="{0847C9C3-FDBD-4F92-952A-05943B75D64A}" type="pres">
      <dgm:prSet presAssocID="{EFF77E99-DB89-425A-9640-CAC7CEBAF477}" presName="rect1ParTxNoCh" presStyleLbl="alignAcc1" presStyleIdx="0" presStyleCnt="1">
        <dgm:presLayoutVars>
          <dgm:chMax val="1"/>
          <dgm:bulletEnabled val="1"/>
        </dgm:presLayoutVars>
      </dgm:prSet>
      <dgm:spPr/>
      <dgm:t>
        <a:bodyPr/>
        <a:lstStyle/>
        <a:p>
          <a:endParaRPr lang="en-US"/>
        </a:p>
      </dgm:t>
    </dgm:pt>
  </dgm:ptLst>
  <dgm:cxnLst>
    <dgm:cxn modelId="{8E7254AB-DA46-4785-90CD-319C2566C046}" type="presOf" srcId="{B0723194-4C85-4EC9-86F3-3221D993E180}" destId="{B2C47210-69E3-4E74-9817-798AA3AC4BC0}" srcOrd="0" destOrd="0" presId="urn:microsoft.com/office/officeart/2005/8/layout/target3"/>
    <dgm:cxn modelId="{A2593806-E707-4242-9AA4-3969625E7C7F}" type="presOf" srcId="{EFF77E99-DB89-425A-9640-CAC7CEBAF477}" destId="{57BCB21A-3CD3-45FC-A70E-BE781FAF9596}" srcOrd="0" destOrd="0" presId="urn:microsoft.com/office/officeart/2005/8/layout/target3"/>
    <dgm:cxn modelId="{9312F2FC-8710-4020-8DB1-E91A8DBB7960}" srcId="{B0723194-4C85-4EC9-86F3-3221D993E180}" destId="{EFF77E99-DB89-425A-9640-CAC7CEBAF477}" srcOrd="0" destOrd="0" parTransId="{F1706B6B-2E31-4800-93CD-6F93EF0398B5}" sibTransId="{329BA5F3-3F16-4DF2-83E1-FCD09DBF35AF}"/>
    <dgm:cxn modelId="{BF16508F-4672-4839-B57B-5F51242A1BC6}" type="presOf" srcId="{EFF77E99-DB89-425A-9640-CAC7CEBAF477}" destId="{0847C9C3-FDBD-4F92-952A-05943B75D64A}" srcOrd="1" destOrd="0" presId="urn:microsoft.com/office/officeart/2005/8/layout/target3"/>
    <dgm:cxn modelId="{A47424E9-BC4D-4732-B422-8401E90550E0}" type="presParOf" srcId="{B2C47210-69E3-4E74-9817-798AA3AC4BC0}" destId="{5E843470-77E6-46AB-9D46-D76631AD5084}" srcOrd="0" destOrd="0" presId="urn:microsoft.com/office/officeart/2005/8/layout/target3"/>
    <dgm:cxn modelId="{7515AE85-3F89-47E6-9C42-5D5F2849EC24}" type="presParOf" srcId="{B2C47210-69E3-4E74-9817-798AA3AC4BC0}" destId="{188CDDC4-B11D-401A-85BA-7448412554F8}" srcOrd="1" destOrd="0" presId="urn:microsoft.com/office/officeart/2005/8/layout/target3"/>
    <dgm:cxn modelId="{9DCC4B4A-B8C8-442C-8086-00CECAFE905D}" type="presParOf" srcId="{B2C47210-69E3-4E74-9817-798AA3AC4BC0}" destId="{57BCB21A-3CD3-45FC-A70E-BE781FAF9596}" srcOrd="2" destOrd="0" presId="urn:microsoft.com/office/officeart/2005/8/layout/target3"/>
    <dgm:cxn modelId="{9B6E85E7-3A41-4037-86DE-E311A48D3371}" type="presParOf" srcId="{B2C47210-69E3-4E74-9817-798AA3AC4BC0}" destId="{0847C9C3-FDBD-4F92-952A-05943B75D64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3470-77E6-46AB-9D46-D76631AD5084}">
      <dsp:nvSpPr>
        <dsp:cNvPr id="0" name=""/>
        <dsp:cNvSpPr/>
      </dsp:nvSpPr>
      <dsp:spPr>
        <a:xfrm>
          <a:off x="0" y="0"/>
          <a:ext cx="3168351" cy="3168351"/>
        </a:xfrm>
        <a:prstGeom prst="pie">
          <a:avLst>
            <a:gd name="adj1" fmla="val 5400000"/>
            <a:gd name="adj2" fmla="val 1620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CB21A-3CD3-45FC-A70E-BE781FAF9596}">
      <dsp:nvSpPr>
        <dsp:cNvPr id="0" name=""/>
        <dsp:cNvSpPr/>
      </dsp:nvSpPr>
      <dsp:spPr>
        <a:xfrm>
          <a:off x="1584175" y="0"/>
          <a:ext cx="6401652" cy="3168351"/>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ZA" sz="4000" b="1" kern="1200" baseline="0" dirty="0" smtClean="0">
            <a:solidFill>
              <a:schemeClr val="accent1">
                <a:lumMod val="75000"/>
              </a:schemeClr>
            </a:solidFill>
          </a:endParaRPr>
        </a:p>
        <a:p>
          <a:pPr lvl="0" algn="ctr" defTabSz="1778000" rtl="0">
            <a:lnSpc>
              <a:spcPct val="90000"/>
            </a:lnSpc>
            <a:spcBef>
              <a:spcPct val="0"/>
            </a:spcBef>
            <a:spcAft>
              <a:spcPct val="35000"/>
            </a:spcAft>
          </a:pPr>
          <a:endParaRPr lang="en-ZA" sz="2400" b="1" kern="1200" baseline="0" dirty="0" smtClean="0"/>
        </a:p>
        <a:p>
          <a:pPr lvl="0" algn="ctr" defTabSz="1778000" rtl="0">
            <a:lnSpc>
              <a:spcPct val="90000"/>
            </a:lnSpc>
            <a:spcBef>
              <a:spcPct val="0"/>
            </a:spcBef>
            <a:spcAft>
              <a:spcPct val="35000"/>
            </a:spcAft>
          </a:pPr>
          <a:r>
            <a:rPr lang="en-ZA" sz="2400" b="1" kern="1200" baseline="0" dirty="0" smtClean="0"/>
            <a:t>                                                                                                        </a:t>
          </a:r>
          <a:br>
            <a:rPr lang="en-ZA" sz="2400" b="1" kern="1200" baseline="0" dirty="0" smtClean="0"/>
          </a:br>
          <a:r>
            <a:rPr lang="en-ZA" sz="4000" b="1" kern="1200" baseline="0" dirty="0" smtClean="0"/>
            <a:t/>
          </a:r>
          <a:br>
            <a:rPr lang="en-ZA" sz="4000" b="1" kern="1200" baseline="0" dirty="0" smtClean="0"/>
          </a:br>
          <a:endParaRPr lang="en-ZA" sz="4000" b="1" kern="1200" baseline="0" dirty="0" smtClean="0"/>
        </a:p>
        <a:p>
          <a:pPr lvl="0" algn="ctr" defTabSz="1778000" rtl="0">
            <a:lnSpc>
              <a:spcPct val="90000"/>
            </a:lnSpc>
            <a:spcBef>
              <a:spcPct val="0"/>
            </a:spcBef>
            <a:spcAft>
              <a:spcPct val="35000"/>
            </a:spcAft>
          </a:pPr>
          <a:endParaRPr lang="en-ZA" sz="4000" b="1" kern="1200" baseline="0" dirty="0" smtClean="0"/>
        </a:p>
        <a:p>
          <a:pPr lvl="0" algn="ctr" defTabSz="1778000" rtl="0">
            <a:lnSpc>
              <a:spcPct val="90000"/>
            </a:lnSpc>
            <a:spcBef>
              <a:spcPct val="0"/>
            </a:spcBef>
            <a:spcAft>
              <a:spcPct val="35000"/>
            </a:spcAft>
          </a:pPr>
          <a:endParaRPr lang="en-ZA" sz="4000" b="1" kern="1200" baseline="0" dirty="0" smtClean="0"/>
        </a:p>
        <a:p>
          <a:pPr lvl="0" algn="ctr" defTabSz="1778000" rtl="0">
            <a:lnSpc>
              <a:spcPct val="90000"/>
            </a:lnSpc>
            <a:spcBef>
              <a:spcPct val="0"/>
            </a:spcBef>
            <a:spcAft>
              <a:spcPct val="35000"/>
            </a:spcAft>
          </a:pPr>
          <a:endParaRPr lang="en-ZA" sz="4000" b="1" kern="1200" baseline="0" dirty="0" smtClean="0"/>
        </a:p>
        <a:p>
          <a:pPr lvl="0" algn="ctr" defTabSz="1778000" rtl="0">
            <a:lnSpc>
              <a:spcPct val="90000"/>
            </a:lnSpc>
            <a:spcBef>
              <a:spcPct val="0"/>
            </a:spcBef>
            <a:spcAft>
              <a:spcPct val="35000"/>
            </a:spcAft>
          </a:pPr>
          <a:r>
            <a:rPr lang="en-ZA" sz="4000" b="1" kern="1200" baseline="0" dirty="0" smtClean="0"/>
            <a:t> </a:t>
          </a:r>
          <a:r>
            <a:rPr lang="en-ZA" sz="4000" b="1" kern="1200" baseline="0" dirty="0" smtClean="0">
              <a:latin typeface="Arial" panose="020B0604020202020204" pitchFamily="34" charset="0"/>
              <a:cs typeface="Arial" panose="020B0604020202020204" pitchFamily="34" charset="0"/>
            </a:rPr>
            <a:t>NPE 2024</a:t>
          </a:r>
        </a:p>
        <a:p>
          <a:pPr lvl="0" algn="ctr" defTabSz="1778000" rtl="0">
            <a:lnSpc>
              <a:spcPct val="90000"/>
            </a:lnSpc>
            <a:spcBef>
              <a:spcPct val="0"/>
            </a:spcBef>
            <a:spcAft>
              <a:spcPct val="35000"/>
            </a:spcAft>
          </a:pPr>
          <a:r>
            <a:rPr lang="en-US" sz="4000" b="1" kern="1200" baseline="0" dirty="0" smtClean="0">
              <a:latin typeface="Arial" panose="020B0604020202020204" pitchFamily="34" charset="0"/>
              <a:cs typeface="Arial" panose="020B0604020202020204" pitchFamily="34" charset="0"/>
            </a:rPr>
            <a:t>What will be different?</a:t>
          </a:r>
          <a:endParaRPr lang="en-ZA" sz="4000" b="1" kern="1200" baseline="0" dirty="0" smtClean="0">
            <a:latin typeface="Arial" panose="020B0604020202020204" pitchFamily="34" charset="0"/>
            <a:cs typeface="Arial" panose="020B0604020202020204" pitchFamily="34" charset="0"/>
          </a:endParaRPr>
        </a:p>
        <a:p>
          <a:pPr lvl="0" algn="ctr" defTabSz="1778000" rtl="0">
            <a:lnSpc>
              <a:spcPct val="90000"/>
            </a:lnSpc>
            <a:spcBef>
              <a:spcPct val="0"/>
            </a:spcBef>
            <a:spcAft>
              <a:spcPct val="35000"/>
            </a:spcAft>
          </a:pPr>
          <a:r>
            <a:rPr lang="en-ZA" sz="2400" b="1" kern="1200" baseline="0" dirty="0" smtClean="0">
              <a:latin typeface="Arial" panose="020B0604020202020204" pitchFamily="34" charset="0"/>
              <a:cs typeface="Arial" panose="020B0604020202020204" pitchFamily="34" charset="0"/>
            </a:rPr>
            <a:t>08 August 2023 </a:t>
          </a:r>
        </a:p>
        <a:p>
          <a:pPr lvl="0" algn="ctr" defTabSz="1778000" rtl="0">
            <a:lnSpc>
              <a:spcPct val="90000"/>
            </a:lnSpc>
            <a:spcBef>
              <a:spcPct val="0"/>
            </a:spcBef>
            <a:spcAft>
              <a:spcPct val="35000"/>
            </a:spcAft>
          </a:pPr>
          <a:endParaRPr lang="en-ZA" sz="3600" b="1" kern="1200" baseline="0" dirty="0" smtClean="0"/>
        </a:p>
        <a:p>
          <a:pPr lvl="0" algn="ctr" defTabSz="1778000" rtl="0">
            <a:lnSpc>
              <a:spcPct val="90000"/>
            </a:lnSpc>
            <a:spcBef>
              <a:spcPct val="0"/>
            </a:spcBef>
            <a:spcAft>
              <a:spcPct val="35000"/>
            </a:spcAft>
          </a:pPr>
          <a:endParaRPr lang="en-ZA" sz="3200" b="1" kern="1200" baseline="0" dirty="0" smtClean="0"/>
        </a:p>
        <a:p>
          <a:pPr lvl="0" algn="ctr" defTabSz="1778000" rtl="0">
            <a:lnSpc>
              <a:spcPct val="90000"/>
            </a:lnSpc>
            <a:spcBef>
              <a:spcPct val="0"/>
            </a:spcBef>
            <a:spcAft>
              <a:spcPct val="35000"/>
            </a:spcAft>
          </a:pPr>
          <a:endParaRPr lang="en-ZA" sz="3600" b="1" kern="1200" baseline="0" dirty="0" smtClean="0"/>
        </a:p>
        <a:p>
          <a:pPr lvl="0" algn="ctr" defTabSz="1778000" rtl="0">
            <a:lnSpc>
              <a:spcPct val="90000"/>
            </a:lnSpc>
            <a:spcBef>
              <a:spcPct val="0"/>
            </a:spcBef>
            <a:spcAft>
              <a:spcPct val="35000"/>
            </a:spcAft>
          </a:pPr>
          <a:endParaRPr lang="en-ZA" sz="4000" b="1" kern="1200" baseline="0" dirty="0" smtClean="0"/>
        </a:p>
        <a:p>
          <a:pPr lvl="0" algn="ctr" defTabSz="1778000" rtl="0">
            <a:lnSpc>
              <a:spcPct val="90000"/>
            </a:lnSpc>
            <a:spcBef>
              <a:spcPct val="0"/>
            </a:spcBef>
            <a:spcAft>
              <a:spcPct val="35000"/>
            </a:spcAft>
          </a:pPr>
          <a:endParaRPr lang="en-ZA" sz="4000" b="1" kern="1200" baseline="0" dirty="0" smtClean="0"/>
        </a:p>
        <a:p>
          <a:pPr lvl="0" algn="ctr" defTabSz="1778000" rtl="0">
            <a:lnSpc>
              <a:spcPct val="90000"/>
            </a:lnSpc>
            <a:spcBef>
              <a:spcPct val="0"/>
            </a:spcBef>
            <a:spcAft>
              <a:spcPct val="35000"/>
            </a:spcAft>
          </a:pPr>
          <a:endParaRPr lang="en-ZA" sz="4000" b="1" kern="1200" baseline="0" dirty="0" smtClean="0">
            <a:solidFill>
              <a:schemeClr val="tx2">
                <a:lumMod val="60000"/>
                <a:lumOff val="40000"/>
              </a:schemeClr>
            </a:solidFill>
          </a:endParaRPr>
        </a:p>
        <a:p>
          <a:pPr lvl="0" algn="ctr" defTabSz="1778000" rtl="0">
            <a:lnSpc>
              <a:spcPct val="90000"/>
            </a:lnSpc>
            <a:spcBef>
              <a:spcPct val="0"/>
            </a:spcBef>
            <a:spcAft>
              <a:spcPct val="35000"/>
            </a:spcAft>
          </a:pPr>
          <a:endParaRPr lang="en-ZA" sz="2400" kern="1200" dirty="0">
            <a:solidFill>
              <a:schemeClr val="tx2">
                <a:lumMod val="60000"/>
                <a:lumOff val="40000"/>
              </a:schemeClr>
            </a:solidFill>
          </a:endParaRPr>
        </a:p>
      </dsp:txBody>
      <dsp:txXfrm>
        <a:off x="1584175" y="0"/>
        <a:ext cx="6401652" cy="316835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6888"/>
          </a:xfrm>
          <a:prstGeom prst="rect">
            <a:avLst/>
          </a:prstGeom>
        </p:spPr>
        <p:txBody>
          <a:bodyPr vert="horz" lIns="88439" tIns="44220" rIns="88439" bIns="44220" rtlCol="0"/>
          <a:lstStyle>
            <a:lvl1pPr algn="l">
              <a:defRPr sz="1100"/>
            </a:lvl1pPr>
          </a:lstStyle>
          <a:p>
            <a:endParaRPr lang="en-ZA" dirty="0"/>
          </a:p>
        </p:txBody>
      </p:sp>
      <p:sp>
        <p:nvSpPr>
          <p:cNvPr id="3" name="Date Placeholder 2"/>
          <p:cNvSpPr>
            <a:spLocks noGrp="1"/>
          </p:cNvSpPr>
          <p:nvPr>
            <p:ph type="dt" sz="quarter" idx="1"/>
          </p:nvPr>
        </p:nvSpPr>
        <p:spPr>
          <a:xfrm>
            <a:off x="3849689" y="1"/>
            <a:ext cx="2946400" cy="496888"/>
          </a:xfrm>
          <a:prstGeom prst="rect">
            <a:avLst/>
          </a:prstGeom>
        </p:spPr>
        <p:txBody>
          <a:bodyPr vert="horz" lIns="88439" tIns="44220" rIns="88439" bIns="44220" rtlCol="0"/>
          <a:lstStyle>
            <a:lvl1pPr algn="r">
              <a:defRPr sz="1100"/>
            </a:lvl1pPr>
          </a:lstStyle>
          <a:p>
            <a:endParaRPr lang="en-ZA" dirty="0"/>
          </a:p>
        </p:txBody>
      </p:sp>
      <p:sp>
        <p:nvSpPr>
          <p:cNvPr id="4" name="Footer Placeholder 3"/>
          <p:cNvSpPr>
            <a:spLocks noGrp="1"/>
          </p:cNvSpPr>
          <p:nvPr>
            <p:ph type="ftr" sz="quarter" idx="2"/>
          </p:nvPr>
        </p:nvSpPr>
        <p:spPr>
          <a:xfrm>
            <a:off x="1" y="9429751"/>
            <a:ext cx="2946400" cy="496888"/>
          </a:xfrm>
          <a:prstGeom prst="rect">
            <a:avLst/>
          </a:prstGeom>
        </p:spPr>
        <p:txBody>
          <a:bodyPr vert="horz" lIns="88439" tIns="44220" rIns="88439" bIns="44220" rtlCol="0" anchor="b"/>
          <a:lstStyle>
            <a:lvl1pPr algn="l">
              <a:defRPr sz="1100"/>
            </a:lvl1pPr>
          </a:lstStyle>
          <a:p>
            <a:endParaRPr lang="en-ZA" dirty="0"/>
          </a:p>
        </p:txBody>
      </p:sp>
      <p:sp>
        <p:nvSpPr>
          <p:cNvPr id="5" name="Slide Number Placeholder 4"/>
          <p:cNvSpPr>
            <a:spLocks noGrp="1"/>
          </p:cNvSpPr>
          <p:nvPr>
            <p:ph type="sldNum" sz="quarter" idx="3"/>
          </p:nvPr>
        </p:nvSpPr>
        <p:spPr>
          <a:xfrm>
            <a:off x="3849689" y="9429751"/>
            <a:ext cx="2946400" cy="496888"/>
          </a:xfrm>
          <a:prstGeom prst="rect">
            <a:avLst/>
          </a:prstGeom>
        </p:spPr>
        <p:txBody>
          <a:bodyPr vert="horz" lIns="88439" tIns="44220" rIns="88439" bIns="44220" rtlCol="0" anchor="b"/>
          <a:lstStyle>
            <a:lvl1pPr algn="r">
              <a:defRPr sz="1100"/>
            </a:lvl1pPr>
          </a:lstStyle>
          <a:p>
            <a:fld id="{3994DF17-C26F-48DD-9F8C-AD278DB06E3A}" type="slidenum">
              <a:rPr lang="en-ZA" smtClean="0"/>
              <a:t>‹#›</a:t>
            </a:fld>
            <a:endParaRPr lang="en-ZA" dirty="0"/>
          </a:p>
        </p:txBody>
      </p:sp>
    </p:spTree>
    <p:extLst>
      <p:ext uri="{BB962C8B-B14F-4D97-AF65-F5344CB8AC3E}">
        <p14:creationId xmlns:p14="http://schemas.microsoft.com/office/powerpoint/2010/main" val="22790632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411"/>
          </a:xfrm>
          <a:prstGeom prst="rect">
            <a:avLst/>
          </a:prstGeom>
        </p:spPr>
        <p:txBody>
          <a:bodyPr vert="horz" lIns="88439" tIns="44220" rIns="88439" bIns="44220" rtlCol="0"/>
          <a:lstStyle>
            <a:lvl1pPr algn="l">
              <a:defRPr sz="1100"/>
            </a:lvl1pPr>
          </a:lstStyle>
          <a:p>
            <a:endParaRPr lang="en-ZA" dirty="0"/>
          </a:p>
        </p:txBody>
      </p:sp>
      <p:sp>
        <p:nvSpPr>
          <p:cNvPr id="3" name="Date Placeholder 2"/>
          <p:cNvSpPr>
            <a:spLocks noGrp="1"/>
          </p:cNvSpPr>
          <p:nvPr>
            <p:ph type="dt" idx="1"/>
          </p:nvPr>
        </p:nvSpPr>
        <p:spPr>
          <a:xfrm>
            <a:off x="3850448" y="1"/>
            <a:ext cx="2945659" cy="496411"/>
          </a:xfrm>
          <a:prstGeom prst="rect">
            <a:avLst/>
          </a:prstGeom>
        </p:spPr>
        <p:txBody>
          <a:bodyPr vert="horz" lIns="88439" tIns="44220" rIns="88439" bIns="44220" rtlCol="0"/>
          <a:lstStyle>
            <a:lvl1pPr algn="r">
              <a:defRPr sz="1100"/>
            </a:lvl1pPr>
          </a:lstStyle>
          <a:p>
            <a:endParaRPr lang="en-ZA" dirty="0"/>
          </a:p>
        </p:txBody>
      </p:sp>
      <p:sp>
        <p:nvSpPr>
          <p:cNvPr id="4" name="Slide Image Placeholder 3"/>
          <p:cNvSpPr>
            <a:spLocks noGrp="1" noRot="1" noChangeAspect="1"/>
          </p:cNvSpPr>
          <p:nvPr>
            <p:ph type="sldImg" idx="2"/>
          </p:nvPr>
        </p:nvSpPr>
        <p:spPr>
          <a:xfrm>
            <a:off x="919163" y="747713"/>
            <a:ext cx="4959350" cy="3719512"/>
          </a:xfrm>
          <a:prstGeom prst="rect">
            <a:avLst/>
          </a:prstGeom>
          <a:noFill/>
          <a:ln w="12700">
            <a:solidFill>
              <a:prstClr val="black"/>
            </a:solidFill>
          </a:ln>
        </p:spPr>
        <p:txBody>
          <a:bodyPr vert="horz" lIns="88439" tIns="44220" rIns="88439" bIns="44220" rtlCol="0" anchor="ctr"/>
          <a:lstStyle/>
          <a:p>
            <a:endParaRPr lang="en-ZA" dirty="0"/>
          </a:p>
        </p:txBody>
      </p:sp>
      <p:sp>
        <p:nvSpPr>
          <p:cNvPr id="5" name="Notes Placeholder 4"/>
          <p:cNvSpPr>
            <a:spLocks noGrp="1"/>
          </p:cNvSpPr>
          <p:nvPr>
            <p:ph type="body" sz="quarter" idx="3"/>
          </p:nvPr>
        </p:nvSpPr>
        <p:spPr>
          <a:xfrm>
            <a:off x="679768" y="4715911"/>
            <a:ext cx="5438140" cy="4467702"/>
          </a:xfrm>
          <a:prstGeom prst="rect">
            <a:avLst/>
          </a:prstGeom>
        </p:spPr>
        <p:txBody>
          <a:bodyPr vert="horz" lIns="88439" tIns="44220" rIns="88439" bIns="442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4" y="9430092"/>
            <a:ext cx="2945659" cy="496411"/>
          </a:xfrm>
          <a:prstGeom prst="rect">
            <a:avLst/>
          </a:prstGeom>
        </p:spPr>
        <p:txBody>
          <a:bodyPr vert="horz" lIns="88439" tIns="44220" rIns="88439" bIns="44220" rtlCol="0" anchor="b"/>
          <a:lstStyle>
            <a:lvl1pPr algn="l">
              <a:defRPr sz="1100"/>
            </a:lvl1pPr>
          </a:lstStyle>
          <a:p>
            <a:endParaRPr lang="en-ZA" dirty="0"/>
          </a:p>
        </p:txBody>
      </p:sp>
      <p:sp>
        <p:nvSpPr>
          <p:cNvPr id="7" name="Slide Number Placeholder 6"/>
          <p:cNvSpPr>
            <a:spLocks noGrp="1"/>
          </p:cNvSpPr>
          <p:nvPr>
            <p:ph type="sldNum" sz="quarter" idx="5"/>
          </p:nvPr>
        </p:nvSpPr>
        <p:spPr>
          <a:xfrm>
            <a:off x="3850448" y="9430092"/>
            <a:ext cx="2945659" cy="496411"/>
          </a:xfrm>
          <a:prstGeom prst="rect">
            <a:avLst/>
          </a:prstGeom>
        </p:spPr>
        <p:txBody>
          <a:bodyPr vert="horz" lIns="88439" tIns="44220" rIns="88439" bIns="44220" rtlCol="0" anchor="b"/>
          <a:lstStyle>
            <a:lvl1pPr algn="r">
              <a:defRPr sz="1100"/>
            </a:lvl1pPr>
          </a:lstStyle>
          <a:p>
            <a:fld id="{1F6E5E9B-0B19-4182-8166-68B0C1D3230F}" type="slidenum">
              <a:rPr lang="en-ZA" smtClean="0"/>
              <a:t>‹#›</a:t>
            </a:fld>
            <a:endParaRPr lang="en-ZA" dirty="0"/>
          </a:p>
        </p:txBody>
      </p:sp>
    </p:spTree>
    <p:extLst>
      <p:ext uri="{BB962C8B-B14F-4D97-AF65-F5344CB8AC3E}">
        <p14:creationId xmlns:p14="http://schemas.microsoft.com/office/powerpoint/2010/main" val="1103375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grpSp>
        <p:nvGrpSpPr>
          <p:cNvPr id="5" name="Group 4"/>
          <p:cNvGrpSpPr/>
          <p:nvPr userDrawn="1"/>
        </p:nvGrpSpPr>
        <p:grpSpPr>
          <a:xfrm>
            <a:off x="8460432" y="5282735"/>
            <a:ext cx="683568" cy="1487519"/>
            <a:chOff x="8460432" y="5282736"/>
            <a:chExt cx="683568" cy="1467868"/>
          </a:xfrm>
        </p:grpSpPr>
        <p:sp>
          <p:nvSpPr>
            <p:cNvPr id="7" name="Rectangle 6"/>
            <p:cNvSpPr/>
            <p:nvPr/>
          </p:nvSpPr>
          <p:spPr>
            <a:xfrm>
              <a:off x="8460432" y="5282736"/>
              <a:ext cx="683568" cy="144016"/>
            </a:xfrm>
            <a:prstGeom prst="rect">
              <a:avLst/>
            </a:prstGeom>
            <a:solidFill>
              <a:srgbClr val="48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8460432" y="6258172"/>
              <a:ext cx="683568" cy="492432"/>
            </a:xfrm>
            <a:prstGeom prst="rect">
              <a:avLst/>
            </a:prstGeom>
            <a:solidFill>
              <a:srgbClr val="B0006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2707385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9752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241519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47D946A-B61F-4DD0-879F-03D28DDFFC3A}" type="slidenum">
              <a:rPr lang="en-GB"/>
              <a:pPr>
                <a:defRPr/>
              </a:pPr>
              <a:t>‹#›</a:t>
            </a:fld>
            <a:endParaRPr lang="en-US" dirty="0"/>
          </a:p>
        </p:txBody>
      </p:sp>
    </p:spTree>
    <p:extLst>
      <p:ext uri="{BB962C8B-B14F-4D97-AF65-F5344CB8AC3E}">
        <p14:creationId xmlns:p14="http://schemas.microsoft.com/office/powerpoint/2010/main" val="11010330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grpSp>
        <p:nvGrpSpPr>
          <p:cNvPr id="5" name="Group 4"/>
          <p:cNvGrpSpPr/>
          <p:nvPr userDrawn="1"/>
        </p:nvGrpSpPr>
        <p:grpSpPr>
          <a:xfrm>
            <a:off x="8460432" y="5282735"/>
            <a:ext cx="683568" cy="1487519"/>
            <a:chOff x="8460432" y="5282736"/>
            <a:chExt cx="683568" cy="1467868"/>
          </a:xfrm>
        </p:grpSpPr>
        <p:sp>
          <p:nvSpPr>
            <p:cNvPr id="7" name="Rectangle 6"/>
            <p:cNvSpPr/>
            <p:nvPr/>
          </p:nvSpPr>
          <p:spPr>
            <a:xfrm>
              <a:off x="8460432" y="5282736"/>
              <a:ext cx="683568" cy="144016"/>
            </a:xfrm>
            <a:prstGeom prst="rect">
              <a:avLst/>
            </a:prstGeom>
            <a:solidFill>
              <a:srgbClr val="48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8460432" y="6258172"/>
              <a:ext cx="683568" cy="492432"/>
            </a:xfrm>
            <a:prstGeom prst="rect">
              <a:avLst/>
            </a:prstGeom>
            <a:solidFill>
              <a:srgbClr val="B0006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2683052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6702778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308893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41150531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81058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181558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373184-C173-4798-875F-9843F00E55BD}" type="slidenum">
              <a:rPr lang="en-ZA" smtClean="0"/>
              <a:pPr/>
              <a:t>‹#›</a:t>
            </a:fld>
            <a:endParaRPr lang="en-ZA"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64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1"/>
          </p:nvPr>
        </p:nvSpPr>
        <p:spPr/>
        <p:txBody>
          <a:bodyPr/>
          <a:lstStyle/>
          <a:p>
            <a:fld id="{92373184-C173-4798-875F-9843F00E55BD}" type="slidenum">
              <a:rPr lang="en-ZA" smtClean="0"/>
              <a:pPr/>
              <a:t>‹#›</a:t>
            </a:fld>
            <a:endParaRPr lang="en-ZA"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ZA" dirty="0">
              <a:solidFill>
                <a:prstClr val="black"/>
              </a:solidFill>
            </a:endParaRPr>
          </a:p>
        </p:txBody>
      </p:sp>
    </p:spTree>
    <p:extLst>
      <p:ext uri="{BB962C8B-B14F-4D97-AF65-F5344CB8AC3E}">
        <p14:creationId xmlns:p14="http://schemas.microsoft.com/office/powerpoint/2010/main" val="369233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pitchFamily="34" charset="0"/>
                <a:cs typeface="Arial" pitchFamily="34" charset="0"/>
              </a:defRPr>
            </a:lvl1p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22604208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hf hdr="0" ftr="0" dt="0"/>
  <p:txStyles>
    <p:titleStyle>
      <a:lvl1pPr algn="ctr" defTabSz="914400" rtl="0" eaLnBrk="1" latinLnBrk="0" hangingPunct="1">
        <a:spcBef>
          <a:spcPct val="0"/>
        </a:spcBef>
        <a:buNone/>
        <a:defRPr sz="4600" kern="1200" cap="none" spc="-100" baseline="0">
          <a:ln>
            <a:noFill/>
          </a:ln>
          <a:solidFill>
            <a:schemeClr val="tx2"/>
          </a:solidFill>
          <a:effectLst/>
          <a:latin typeface="Arial" pitchFamily="34" charset="0"/>
          <a:ea typeface="+mj-ea"/>
          <a:cs typeface="Arial"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pitchFamily="34" charset="0"/>
          <a:ea typeface="+mn-ea"/>
          <a:cs typeface="Arial" pitchFamily="34"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1.xml"/><Relationship Id="rId5" Type="http://schemas.microsoft.com/office/2007/relationships/hdphoto" Target="../media/hdphoto2.wdp"/><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0923049"/>
              </p:ext>
            </p:extLst>
          </p:nvPr>
        </p:nvGraphicFramePr>
        <p:xfrm>
          <a:off x="251520" y="764704"/>
          <a:ext cx="7985829"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4874237"/>
            <a:ext cx="1368152" cy="1549446"/>
          </a:xfrm>
          <a:prstGeom prst="rect">
            <a:avLst/>
          </a:prstGeom>
        </p:spPr>
      </p:pic>
      <p:sp>
        <p:nvSpPr>
          <p:cNvPr id="4" name="Slide Number Placeholder 3"/>
          <p:cNvSpPr>
            <a:spLocks noGrp="1"/>
          </p:cNvSpPr>
          <p:nvPr>
            <p:ph type="sldNum" sz="quarter" idx="12"/>
          </p:nvPr>
        </p:nvSpPr>
        <p:spPr>
          <a:xfrm>
            <a:off x="8530783" y="5648960"/>
            <a:ext cx="548640" cy="396240"/>
          </a:xfrm>
        </p:spPr>
        <p:txBody>
          <a:bodyPr/>
          <a:lstStyle/>
          <a:p>
            <a:fld id="{92373184-C173-4798-875F-9843F00E55BD}" type="slidenum">
              <a:rPr lang="en-ZA" smtClean="0"/>
              <a:pPr/>
              <a:t>1</a:t>
            </a:fld>
            <a:endParaRPr lang="en-ZA" dirty="0"/>
          </a:p>
        </p:txBody>
      </p:sp>
    </p:spTree>
    <p:extLst>
      <p:ext uri="{BB962C8B-B14F-4D97-AF65-F5344CB8AC3E}">
        <p14:creationId xmlns:p14="http://schemas.microsoft.com/office/powerpoint/2010/main" val="310825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sz="2800" dirty="0">
              <a:solidFill>
                <a:schemeClr val="bg2"/>
              </a:solidFill>
            </a:endParaRPr>
          </a:p>
        </p:txBody>
      </p:sp>
      <p:sp>
        <p:nvSpPr>
          <p:cNvPr id="3" name="Content Placeholder 2"/>
          <p:cNvSpPr>
            <a:spLocks noGrp="1"/>
          </p:cNvSpPr>
          <p:nvPr>
            <p:ph idx="1"/>
          </p:nvPr>
        </p:nvSpPr>
        <p:spPr/>
        <p:txBody>
          <a:bodyPr/>
          <a:lstStyle/>
          <a:p>
            <a:endParaRPr lang="en-ZA" dirty="0" smtClean="0"/>
          </a:p>
          <a:p>
            <a:endParaRPr lang="en-ZA" dirty="0"/>
          </a:p>
          <a:p>
            <a:pPr marL="114300" indent="0">
              <a:buNone/>
            </a:pPr>
            <a:endParaRPr lang="en-ZA" dirty="0"/>
          </a:p>
          <a:p>
            <a:r>
              <a:rPr lang="en-ZA" sz="2400" dirty="0">
                <a:solidFill>
                  <a:schemeClr val="bg1"/>
                </a:solidFill>
              </a:rPr>
              <a:t>Nomination of candidates: Independents</a:t>
            </a:r>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10</a:t>
            </a:fld>
            <a:endParaRPr lang="en-ZA" dirty="0"/>
          </a:p>
        </p:txBody>
      </p:sp>
    </p:spTree>
    <p:extLst>
      <p:ext uri="{BB962C8B-B14F-4D97-AF65-F5344CB8AC3E}">
        <p14:creationId xmlns:p14="http://schemas.microsoft.com/office/powerpoint/2010/main" val="1325136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Nomination of candidates: Independents</a:t>
            </a:r>
            <a:endParaRPr lang="en-ZA" sz="2800" dirty="0">
              <a:solidFill>
                <a:schemeClr val="tx1"/>
              </a:solidFill>
            </a:endParaRPr>
          </a:p>
        </p:txBody>
      </p:sp>
      <p:sp>
        <p:nvSpPr>
          <p:cNvPr id="3" name="Content Placeholder 2"/>
          <p:cNvSpPr>
            <a:spLocks noGrp="1"/>
          </p:cNvSpPr>
          <p:nvPr>
            <p:ph idx="1"/>
          </p:nvPr>
        </p:nvSpPr>
        <p:spPr>
          <a:xfrm>
            <a:off x="395536" y="1124744"/>
            <a:ext cx="7681664" cy="5276056"/>
          </a:xfrm>
        </p:spPr>
        <p:txBody>
          <a:bodyPr>
            <a:normAutofit/>
          </a:bodyPr>
          <a:lstStyle/>
          <a:p>
            <a:pPr algn="just">
              <a:lnSpc>
                <a:spcPct val="150000"/>
              </a:lnSpc>
            </a:pPr>
            <a:r>
              <a:rPr lang="en-ZA" sz="2000" dirty="0"/>
              <a:t>An independent person may be nominated to contest</a:t>
            </a:r>
            <a:r>
              <a:rPr lang="en-ZA" sz="2000" dirty="0" smtClean="0"/>
              <a:t>:</a:t>
            </a:r>
            <a:endParaRPr lang="en-ZA" sz="2000" dirty="0"/>
          </a:p>
          <a:p>
            <a:pPr lvl="1" algn="just">
              <a:lnSpc>
                <a:spcPct val="150000"/>
              </a:lnSpc>
            </a:pPr>
            <a:r>
              <a:rPr lang="en-ZA" dirty="0"/>
              <a:t>in one or more </a:t>
            </a:r>
            <a:r>
              <a:rPr lang="en-ZA" dirty="0" smtClean="0"/>
              <a:t>Regions </a:t>
            </a:r>
            <a:r>
              <a:rPr lang="en-ZA" dirty="0"/>
              <a:t>but may only be elected to one seat of the National Assembly </a:t>
            </a:r>
            <a:endParaRPr lang="en-ZA" dirty="0" smtClean="0"/>
          </a:p>
          <a:p>
            <a:pPr lvl="1" algn="just">
              <a:lnSpc>
                <a:spcPct val="150000"/>
              </a:lnSpc>
            </a:pPr>
            <a:r>
              <a:rPr lang="en-ZA" dirty="0" smtClean="0"/>
              <a:t>a </a:t>
            </a:r>
            <a:r>
              <a:rPr lang="en-ZA" dirty="0"/>
              <a:t>provincial legislature </a:t>
            </a:r>
            <a:r>
              <a:rPr lang="en-ZA" dirty="0" smtClean="0"/>
              <a:t>but only in the Province of registration. </a:t>
            </a:r>
            <a:endParaRPr lang="en-ZA" dirty="0"/>
          </a:p>
          <a:p>
            <a:pPr algn="just">
              <a:lnSpc>
                <a:spcPct val="150000"/>
              </a:lnSpc>
            </a:pPr>
            <a:r>
              <a:rPr lang="en-ZA" sz="2000" dirty="0"/>
              <a:t>An independent candidate may only be a member of either the National Assembly or </a:t>
            </a:r>
            <a:r>
              <a:rPr lang="en-ZA" sz="2000" dirty="0" smtClean="0"/>
              <a:t>a provincial legislature.</a:t>
            </a:r>
            <a:endParaRPr lang="en-ZA" sz="2000" dirty="0"/>
          </a:p>
          <a:p>
            <a:pPr algn="just">
              <a:lnSpc>
                <a:spcPct val="150000"/>
              </a:lnSpc>
            </a:pPr>
            <a:r>
              <a:rPr lang="en-ZA" sz="2000" dirty="0"/>
              <a:t>A prescribed nomination form must be submitted to the Commission by not later than the date stated in the </a:t>
            </a:r>
            <a:r>
              <a:rPr lang="en-ZA" sz="2000" dirty="0" smtClean="0"/>
              <a:t>Election Timetable.</a:t>
            </a:r>
            <a:endParaRPr lang="en-ZA" sz="2000" dirty="0"/>
          </a:p>
          <a:p>
            <a:endParaRPr lang="en-ZA" sz="1800" dirty="0"/>
          </a:p>
          <a:p>
            <a:pPr lvl="1"/>
            <a:endParaRPr lang="en-ZA" sz="1650" dirty="0"/>
          </a:p>
        </p:txBody>
      </p:sp>
      <p:sp>
        <p:nvSpPr>
          <p:cNvPr id="4" name="Slide Number Placeholder 3"/>
          <p:cNvSpPr>
            <a:spLocks noGrp="1"/>
          </p:cNvSpPr>
          <p:nvPr>
            <p:ph type="sldNum" sz="quarter" idx="12"/>
          </p:nvPr>
        </p:nvSpPr>
        <p:spPr/>
        <p:txBody>
          <a:bodyPr/>
          <a:lstStyle/>
          <a:p>
            <a:fld id="{CBCE9322-AD92-4632-BD25-58DAC256497E}" type="slidenum">
              <a:rPr lang="en-ZA" smtClean="0"/>
              <a:t>11</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11</a:t>
            </a:fld>
            <a:endParaRPr lang="en-ZA" sz="900" dirty="0"/>
          </a:p>
        </p:txBody>
      </p:sp>
    </p:spTree>
    <p:extLst>
      <p:ext uri="{BB962C8B-B14F-4D97-AF65-F5344CB8AC3E}">
        <p14:creationId xmlns:p14="http://schemas.microsoft.com/office/powerpoint/2010/main" val="161089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candidates: Independents</a:t>
            </a:r>
            <a:endParaRPr lang="en-ZA" sz="2800" dirty="0">
              <a:solidFill>
                <a:schemeClr val="tx1"/>
              </a:solidFill>
            </a:endParaRPr>
          </a:p>
        </p:txBody>
      </p:sp>
      <p:sp>
        <p:nvSpPr>
          <p:cNvPr id="3" name="Content Placeholder 2"/>
          <p:cNvSpPr>
            <a:spLocks noGrp="1"/>
          </p:cNvSpPr>
          <p:nvPr>
            <p:ph idx="1"/>
          </p:nvPr>
        </p:nvSpPr>
        <p:spPr>
          <a:xfrm>
            <a:off x="107504" y="1052736"/>
            <a:ext cx="8263226" cy="5688632"/>
          </a:xfrm>
        </p:spPr>
        <p:txBody>
          <a:bodyPr>
            <a:noAutofit/>
          </a:bodyPr>
          <a:lstStyle/>
          <a:p>
            <a:pPr algn="just">
              <a:lnSpc>
                <a:spcPct val="150000"/>
              </a:lnSpc>
            </a:pPr>
            <a:r>
              <a:rPr lang="en-ZA" sz="1600" dirty="0"/>
              <a:t>A prescribed declaration confirming that the candidate has submitted names, identity numbers and signatures of voters who support his or her </a:t>
            </a:r>
            <a:r>
              <a:rPr lang="en-ZA" sz="1600" dirty="0" smtClean="0"/>
              <a:t>candidature:</a:t>
            </a:r>
            <a:endParaRPr lang="en-ZA" sz="1600" dirty="0"/>
          </a:p>
          <a:p>
            <a:pPr lvl="1" algn="just">
              <a:lnSpc>
                <a:spcPct val="150000"/>
              </a:lnSpc>
            </a:pPr>
            <a:r>
              <a:rPr lang="en-ZA" sz="1600" b="1" dirty="0" smtClean="0"/>
              <a:t>In relation to the election of the National Assembly</a:t>
            </a:r>
            <a:r>
              <a:rPr lang="en-ZA" sz="1600" dirty="0" smtClean="0"/>
              <a:t>, totalling 15 per cent of the regional seat quota for that region in the preceding election if contesting only in that region.</a:t>
            </a:r>
          </a:p>
          <a:p>
            <a:pPr lvl="1" algn="just">
              <a:lnSpc>
                <a:spcPct val="150000"/>
              </a:lnSpc>
            </a:pPr>
            <a:r>
              <a:rPr lang="en-ZA" sz="1600" dirty="0" smtClean="0"/>
              <a:t>15 per cent of the highest of the regional seat quotas in the preceding election, if intending to contest more than one region.</a:t>
            </a:r>
          </a:p>
          <a:p>
            <a:pPr lvl="1" algn="just">
              <a:lnSpc>
                <a:spcPct val="150000"/>
              </a:lnSpc>
            </a:pPr>
            <a:r>
              <a:rPr lang="en-ZA" sz="1600" dirty="0" smtClean="0"/>
              <a:t>Where the 15 per cent of the highest of the regional seat quotas is not achieved, that independent candidate may only contest the region or regions as determined by the next highest quota.</a:t>
            </a:r>
          </a:p>
          <a:p>
            <a:pPr lvl="1" algn="just">
              <a:lnSpc>
                <a:spcPct val="150000"/>
              </a:lnSpc>
            </a:pPr>
            <a:r>
              <a:rPr lang="en-ZA" sz="1600" dirty="0" smtClean="0"/>
              <a:t>Voters can be on the registered anywhere in the country</a:t>
            </a:r>
          </a:p>
          <a:p>
            <a:pPr lvl="1" algn="just">
              <a:lnSpc>
                <a:spcPct val="150000"/>
              </a:lnSpc>
            </a:pPr>
            <a:r>
              <a:rPr lang="en-ZA" sz="1600" b="1" dirty="0" smtClean="0"/>
              <a:t>In relation to a </a:t>
            </a:r>
            <a:r>
              <a:rPr lang="en-ZA" sz="1600" b="1" dirty="0"/>
              <a:t>P</a:t>
            </a:r>
            <a:r>
              <a:rPr lang="en-ZA" sz="1600" b="1" dirty="0" smtClean="0"/>
              <a:t>rovincial </a:t>
            </a:r>
            <a:r>
              <a:rPr lang="en-ZA" sz="1600" b="1" dirty="0"/>
              <a:t>L</a:t>
            </a:r>
            <a:r>
              <a:rPr lang="en-ZA" sz="1600" b="1" dirty="0" smtClean="0"/>
              <a:t>egislature, </a:t>
            </a:r>
            <a:r>
              <a:rPr lang="en-ZA" sz="1600" dirty="0" smtClean="0"/>
              <a:t>15 per cent of the provincial seat quota in the preceding election, in respect of that province and those voters must all be registered as voters in that particular province</a:t>
            </a:r>
            <a:r>
              <a:rPr lang="en-ZA" sz="1600" dirty="0"/>
              <a:t>.</a:t>
            </a:r>
          </a:p>
        </p:txBody>
      </p:sp>
      <p:sp>
        <p:nvSpPr>
          <p:cNvPr id="4" name="Slide Number Placeholder 3"/>
          <p:cNvSpPr>
            <a:spLocks noGrp="1"/>
          </p:cNvSpPr>
          <p:nvPr>
            <p:ph type="sldNum" sz="quarter" idx="12"/>
          </p:nvPr>
        </p:nvSpPr>
        <p:spPr/>
        <p:txBody>
          <a:bodyPr/>
          <a:lstStyle/>
          <a:p>
            <a:fld id="{CBCE9322-AD92-4632-BD25-58DAC256497E}" type="slidenum">
              <a:rPr lang="en-ZA" smtClean="0"/>
              <a:t>12</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12</a:t>
            </a:fld>
            <a:endParaRPr lang="en-ZA" sz="900" dirty="0"/>
          </a:p>
        </p:txBody>
      </p:sp>
    </p:spTree>
    <p:extLst>
      <p:ext uri="{BB962C8B-B14F-4D97-AF65-F5344CB8AC3E}">
        <p14:creationId xmlns:p14="http://schemas.microsoft.com/office/powerpoint/2010/main" val="42658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candidates: Independents</a:t>
            </a:r>
            <a:endParaRPr lang="en-ZA" sz="2800" dirty="0">
              <a:solidFill>
                <a:schemeClr val="tx1"/>
              </a:solidFill>
            </a:endParaRPr>
          </a:p>
        </p:txBody>
      </p:sp>
      <p:sp>
        <p:nvSpPr>
          <p:cNvPr id="3" name="Content Placeholder 2"/>
          <p:cNvSpPr>
            <a:spLocks noGrp="1"/>
          </p:cNvSpPr>
          <p:nvPr>
            <p:ph idx="1"/>
          </p:nvPr>
        </p:nvSpPr>
        <p:spPr>
          <a:xfrm>
            <a:off x="457200" y="1340768"/>
            <a:ext cx="7783049" cy="5112568"/>
          </a:xfrm>
        </p:spPr>
        <p:txBody>
          <a:bodyPr>
            <a:normAutofit fontScale="77500" lnSpcReduction="20000"/>
          </a:bodyPr>
          <a:lstStyle/>
          <a:p>
            <a:pPr marL="114300" indent="0" algn="just">
              <a:lnSpc>
                <a:spcPct val="150000"/>
              </a:lnSpc>
              <a:buNone/>
            </a:pPr>
            <a:r>
              <a:rPr lang="en-ZA" sz="2000" dirty="0" smtClean="0"/>
              <a:t>Further </a:t>
            </a:r>
            <a:r>
              <a:rPr lang="en-ZA" sz="2000" dirty="0"/>
              <a:t>Requirements:</a:t>
            </a:r>
          </a:p>
          <a:p>
            <a:pPr algn="just">
              <a:lnSpc>
                <a:spcPct val="150000"/>
              </a:lnSpc>
            </a:pPr>
            <a:r>
              <a:rPr lang="en-ZA" dirty="0"/>
              <a:t>Prescribed </a:t>
            </a:r>
            <a:r>
              <a:rPr lang="en-ZA" dirty="0" smtClean="0"/>
              <a:t>deposit (Proposed R15 000 for legislature and R20 000 for a regional seat in NA). </a:t>
            </a:r>
          </a:p>
          <a:p>
            <a:pPr lvl="1" algn="just">
              <a:lnSpc>
                <a:spcPct val="150000"/>
              </a:lnSpc>
            </a:pPr>
            <a:r>
              <a:rPr lang="en-ZA" sz="1900" dirty="0" smtClean="0"/>
              <a:t>The </a:t>
            </a:r>
            <a:r>
              <a:rPr lang="en-ZA" sz="1900" dirty="0"/>
              <a:t>amount to be deposited by an independent candidate contesting a provincial legislature must be less than the amount for contesting the National </a:t>
            </a:r>
            <a:r>
              <a:rPr lang="en-ZA" sz="1900" dirty="0" smtClean="0"/>
              <a:t>Assembly.</a:t>
            </a:r>
            <a:endParaRPr lang="en-ZA" sz="1900" dirty="0"/>
          </a:p>
          <a:p>
            <a:pPr lvl="1" algn="just">
              <a:lnSpc>
                <a:spcPct val="150000"/>
              </a:lnSpc>
            </a:pPr>
            <a:r>
              <a:rPr lang="en-ZA" sz="1800" dirty="0"/>
              <a:t>Deposits paid by independent candidates </a:t>
            </a:r>
            <a:r>
              <a:rPr lang="en-ZA" sz="1800" b="1" dirty="0"/>
              <a:t>may be </a:t>
            </a:r>
            <a:r>
              <a:rPr lang="en-ZA" sz="1800" dirty="0"/>
              <a:t>different to deposits paid by political </a:t>
            </a:r>
            <a:r>
              <a:rPr lang="en-ZA" sz="1800" dirty="0" smtClean="0"/>
              <a:t>parties.</a:t>
            </a:r>
            <a:endParaRPr lang="en-ZA" dirty="0"/>
          </a:p>
          <a:p>
            <a:pPr algn="just">
              <a:lnSpc>
                <a:spcPct val="150000"/>
              </a:lnSpc>
            </a:pPr>
            <a:r>
              <a:rPr lang="en-ZA" dirty="0"/>
              <a:t>Prescribed undertaking to be bound by the Code of Conduct</a:t>
            </a:r>
          </a:p>
          <a:p>
            <a:pPr algn="just">
              <a:lnSpc>
                <a:spcPct val="150000"/>
              </a:lnSpc>
            </a:pPr>
            <a:r>
              <a:rPr lang="en-ZA" dirty="0"/>
              <a:t>Prescribed declaration that the </a:t>
            </a:r>
            <a:r>
              <a:rPr lang="en-ZA" dirty="0" smtClean="0"/>
              <a:t>candidate </a:t>
            </a:r>
            <a:r>
              <a:rPr lang="en-ZA" dirty="0"/>
              <a:t>is not disqualified in terms of the </a:t>
            </a:r>
            <a:r>
              <a:rPr lang="en-ZA" dirty="0" smtClean="0"/>
              <a:t>Constitution and applicable legislation</a:t>
            </a:r>
            <a:endParaRPr lang="en-ZA" dirty="0"/>
          </a:p>
          <a:p>
            <a:pPr algn="just">
              <a:lnSpc>
                <a:spcPct val="150000"/>
              </a:lnSpc>
            </a:pPr>
            <a:r>
              <a:rPr lang="en-ZA" b="1" dirty="0"/>
              <a:t>In respect of a provincial election, prescribed declaration that the independent candidate is a</a:t>
            </a:r>
            <a:r>
              <a:rPr lang="en-ZA" b="1" dirty="0" smtClean="0"/>
              <a:t> registered voter in that province</a:t>
            </a:r>
          </a:p>
          <a:p>
            <a:pPr algn="just">
              <a:lnSpc>
                <a:spcPct val="150000"/>
              </a:lnSpc>
            </a:pPr>
            <a:r>
              <a:rPr lang="en-ZA" dirty="0" smtClean="0"/>
              <a:t>A </a:t>
            </a:r>
            <a:r>
              <a:rPr lang="en-ZA" dirty="0"/>
              <a:t>recent photograph of the candidate in such form as may be </a:t>
            </a:r>
            <a:r>
              <a:rPr lang="en-ZA" dirty="0" smtClean="0"/>
              <a:t>prescribed</a:t>
            </a:r>
          </a:p>
          <a:p>
            <a:pPr algn="just">
              <a:lnSpc>
                <a:spcPct val="150000"/>
              </a:lnSpc>
            </a:pPr>
            <a:r>
              <a:rPr lang="en-US" dirty="0"/>
              <a:t>The Commission may request written Acceptance of Nomination </a:t>
            </a:r>
          </a:p>
          <a:p>
            <a:pPr algn="just">
              <a:lnSpc>
                <a:spcPct val="150000"/>
              </a:lnSpc>
            </a:pPr>
            <a:endParaRPr lang="en-ZA" dirty="0" smtClean="0"/>
          </a:p>
          <a:p>
            <a:pPr algn="just">
              <a:lnSpc>
                <a:spcPct val="150000"/>
              </a:lnSpc>
            </a:pPr>
            <a:endParaRPr lang="en-ZA" dirty="0"/>
          </a:p>
          <a:p>
            <a:pPr lvl="1"/>
            <a:endParaRPr lang="en-ZA" dirty="0"/>
          </a:p>
        </p:txBody>
      </p:sp>
      <p:sp>
        <p:nvSpPr>
          <p:cNvPr id="4" name="Slide Number Placeholder 3"/>
          <p:cNvSpPr>
            <a:spLocks noGrp="1"/>
          </p:cNvSpPr>
          <p:nvPr>
            <p:ph type="sldNum" sz="quarter" idx="12"/>
          </p:nvPr>
        </p:nvSpPr>
        <p:spPr/>
        <p:txBody>
          <a:bodyPr/>
          <a:lstStyle/>
          <a:p>
            <a:fld id="{CBCE9322-AD92-4632-BD25-58DAC256497E}" type="slidenum">
              <a:rPr lang="en-ZA" smtClean="0"/>
              <a:t>13</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13</a:t>
            </a:fld>
            <a:endParaRPr lang="en-ZA" sz="900" dirty="0"/>
          </a:p>
        </p:txBody>
      </p:sp>
    </p:spTree>
    <p:extLst>
      <p:ext uri="{BB962C8B-B14F-4D97-AF65-F5344CB8AC3E}">
        <p14:creationId xmlns:p14="http://schemas.microsoft.com/office/powerpoint/2010/main" val="33343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candidates: Independents</a:t>
            </a:r>
            <a:endParaRPr lang="en-ZA" sz="2800" dirty="0">
              <a:solidFill>
                <a:schemeClr val="tx1"/>
              </a:solidFill>
            </a:endParaRPr>
          </a:p>
        </p:txBody>
      </p:sp>
      <p:sp>
        <p:nvSpPr>
          <p:cNvPr id="3" name="Content Placeholder 2"/>
          <p:cNvSpPr>
            <a:spLocks noGrp="1"/>
          </p:cNvSpPr>
          <p:nvPr>
            <p:ph idx="1"/>
          </p:nvPr>
        </p:nvSpPr>
        <p:spPr>
          <a:xfrm>
            <a:off x="457200" y="1268760"/>
            <a:ext cx="7783049" cy="5112568"/>
          </a:xfrm>
        </p:spPr>
        <p:txBody>
          <a:bodyPr>
            <a:normAutofit/>
          </a:bodyPr>
          <a:lstStyle/>
          <a:p>
            <a:pPr algn="just">
              <a:lnSpc>
                <a:spcPct val="150000"/>
              </a:lnSpc>
            </a:pPr>
            <a:r>
              <a:rPr lang="en-ZA" sz="2000" dirty="0" smtClean="0"/>
              <a:t>Votes cast for an independent contesting on a number of regional ballots cannot be aggregated to obtain a seat, nor can independents aggregate their different votes to obtain a seat for one of them in a legislature.</a:t>
            </a:r>
          </a:p>
          <a:p>
            <a:pPr algn="just">
              <a:lnSpc>
                <a:spcPct val="150000"/>
              </a:lnSpc>
            </a:pPr>
            <a:r>
              <a:rPr lang="en-ZA" sz="2000" dirty="0" smtClean="0">
                <a:latin typeface="Arial"/>
                <a:cs typeface="Arial"/>
              </a:rPr>
              <a:t>Where</a:t>
            </a:r>
            <a:r>
              <a:rPr lang="en-ZA" sz="2000" spc="-20" dirty="0" smtClean="0">
                <a:latin typeface="Arial"/>
                <a:cs typeface="Arial"/>
              </a:rPr>
              <a:t> </a:t>
            </a:r>
            <a:r>
              <a:rPr lang="en-ZA" sz="2000" dirty="0">
                <a:latin typeface="Arial"/>
                <a:cs typeface="Arial"/>
              </a:rPr>
              <a:t>an</a:t>
            </a:r>
            <a:r>
              <a:rPr lang="en-ZA" sz="2000" spc="-20" dirty="0">
                <a:latin typeface="Arial"/>
                <a:cs typeface="Arial"/>
              </a:rPr>
              <a:t> </a:t>
            </a:r>
            <a:r>
              <a:rPr lang="en-ZA" sz="2000" dirty="0">
                <a:latin typeface="Arial"/>
                <a:cs typeface="Arial"/>
              </a:rPr>
              <a:t>independent</a:t>
            </a:r>
            <a:r>
              <a:rPr lang="en-ZA" sz="2000" spc="15" dirty="0">
                <a:latin typeface="Arial"/>
                <a:cs typeface="Arial"/>
              </a:rPr>
              <a:t> </a:t>
            </a:r>
            <a:r>
              <a:rPr lang="en-ZA" sz="2000" dirty="0">
                <a:latin typeface="Arial"/>
                <a:cs typeface="Arial"/>
              </a:rPr>
              <a:t>candidate</a:t>
            </a:r>
            <a:r>
              <a:rPr lang="en-ZA" sz="2000" spc="5" dirty="0">
                <a:latin typeface="Arial"/>
                <a:cs typeface="Arial"/>
              </a:rPr>
              <a:t> </a:t>
            </a:r>
            <a:r>
              <a:rPr lang="en-ZA" sz="2000" dirty="0">
                <a:latin typeface="Arial"/>
                <a:cs typeface="Arial"/>
              </a:rPr>
              <a:t>qualifies</a:t>
            </a:r>
            <a:r>
              <a:rPr lang="en-ZA" sz="2000" spc="15" dirty="0">
                <a:latin typeface="Arial"/>
                <a:cs typeface="Arial"/>
              </a:rPr>
              <a:t> </a:t>
            </a:r>
            <a:r>
              <a:rPr lang="en-ZA" sz="2000" dirty="0">
                <a:latin typeface="Arial"/>
                <a:cs typeface="Arial"/>
              </a:rPr>
              <a:t>for</a:t>
            </a:r>
            <a:r>
              <a:rPr lang="en-ZA" sz="2000" spc="-30" dirty="0">
                <a:latin typeface="Arial"/>
                <a:cs typeface="Arial"/>
              </a:rPr>
              <a:t> </a:t>
            </a:r>
            <a:r>
              <a:rPr lang="en-ZA" sz="2000" dirty="0">
                <a:latin typeface="Arial"/>
                <a:cs typeface="Arial"/>
              </a:rPr>
              <a:t>more</a:t>
            </a:r>
            <a:r>
              <a:rPr lang="en-ZA" sz="2000" spc="-20" dirty="0">
                <a:latin typeface="Arial"/>
                <a:cs typeface="Arial"/>
              </a:rPr>
              <a:t> </a:t>
            </a:r>
            <a:r>
              <a:rPr lang="en-ZA" sz="2000" dirty="0">
                <a:latin typeface="Arial"/>
                <a:cs typeface="Arial"/>
              </a:rPr>
              <a:t>than</a:t>
            </a:r>
            <a:r>
              <a:rPr lang="en-ZA" sz="2000" spc="-25" dirty="0">
                <a:latin typeface="Arial"/>
                <a:cs typeface="Arial"/>
              </a:rPr>
              <a:t> one </a:t>
            </a:r>
            <a:r>
              <a:rPr lang="en-ZA" sz="2000" dirty="0">
                <a:latin typeface="Arial"/>
                <a:cs typeface="Arial"/>
              </a:rPr>
              <a:t>seat</a:t>
            </a:r>
            <a:r>
              <a:rPr lang="en-ZA" sz="2000" spc="-25" dirty="0">
                <a:latin typeface="Arial"/>
                <a:cs typeface="Arial"/>
              </a:rPr>
              <a:t> </a:t>
            </a:r>
            <a:r>
              <a:rPr lang="en-ZA" sz="2000" dirty="0">
                <a:latin typeface="Arial"/>
                <a:cs typeface="Arial"/>
              </a:rPr>
              <a:t>in</a:t>
            </a:r>
            <a:r>
              <a:rPr lang="en-ZA" sz="2000" spc="-5" dirty="0">
                <a:latin typeface="Arial"/>
                <a:cs typeface="Arial"/>
              </a:rPr>
              <a:t> </a:t>
            </a:r>
            <a:r>
              <a:rPr lang="en-ZA" sz="2000" dirty="0">
                <a:latin typeface="Arial"/>
                <a:cs typeface="Arial"/>
              </a:rPr>
              <a:t>a</a:t>
            </a:r>
            <a:r>
              <a:rPr lang="en-ZA" sz="2000" spc="-25" dirty="0">
                <a:latin typeface="Arial"/>
                <a:cs typeface="Arial"/>
              </a:rPr>
              <a:t> </a:t>
            </a:r>
            <a:r>
              <a:rPr lang="en-ZA" sz="2000" dirty="0">
                <a:latin typeface="Arial"/>
                <a:cs typeface="Arial"/>
              </a:rPr>
              <a:t>region</a:t>
            </a:r>
            <a:r>
              <a:rPr lang="en-ZA" sz="2000" spc="5" dirty="0">
                <a:latin typeface="Arial"/>
                <a:cs typeface="Arial"/>
              </a:rPr>
              <a:t> </a:t>
            </a:r>
            <a:r>
              <a:rPr lang="en-ZA" sz="2000" dirty="0">
                <a:latin typeface="Arial"/>
                <a:cs typeface="Arial"/>
              </a:rPr>
              <a:t>in</a:t>
            </a:r>
            <a:r>
              <a:rPr lang="en-ZA" sz="2000" spc="-25" dirty="0">
                <a:latin typeface="Arial"/>
                <a:cs typeface="Arial"/>
              </a:rPr>
              <a:t> </a:t>
            </a:r>
            <a:r>
              <a:rPr lang="en-ZA" sz="2000" dirty="0">
                <a:latin typeface="Arial"/>
                <a:cs typeface="Arial"/>
              </a:rPr>
              <a:t>the</a:t>
            </a:r>
            <a:r>
              <a:rPr lang="en-ZA" sz="2000" spc="-20" dirty="0">
                <a:latin typeface="Arial"/>
                <a:cs typeface="Arial"/>
              </a:rPr>
              <a:t> </a:t>
            </a:r>
            <a:r>
              <a:rPr lang="en-ZA" sz="2000" dirty="0">
                <a:latin typeface="Arial"/>
                <a:cs typeface="Arial"/>
              </a:rPr>
              <a:t>provisional</a:t>
            </a:r>
            <a:r>
              <a:rPr lang="en-ZA" sz="2000" spc="15" dirty="0">
                <a:latin typeface="Arial"/>
                <a:cs typeface="Arial"/>
              </a:rPr>
              <a:t> </a:t>
            </a:r>
            <a:r>
              <a:rPr lang="en-ZA" sz="2000" dirty="0">
                <a:latin typeface="Arial"/>
                <a:cs typeface="Arial"/>
              </a:rPr>
              <a:t>allocation,</a:t>
            </a:r>
            <a:r>
              <a:rPr lang="en-ZA" sz="2000" spc="20" dirty="0">
                <a:latin typeface="Arial"/>
                <a:cs typeface="Arial"/>
              </a:rPr>
              <a:t> </a:t>
            </a:r>
            <a:r>
              <a:rPr lang="en-ZA" sz="2000" spc="-20" dirty="0">
                <a:latin typeface="Arial"/>
                <a:cs typeface="Arial"/>
              </a:rPr>
              <a:t>such </a:t>
            </a:r>
            <a:r>
              <a:rPr lang="en-ZA" sz="2000" dirty="0">
                <a:latin typeface="Arial"/>
                <a:cs typeface="Arial"/>
              </a:rPr>
              <a:t>independent</a:t>
            </a:r>
            <a:r>
              <a:rPr lang="en-ZA" sz="2000" spc="15" dirty="0">
                <a:latin typeface="Arial"/>
                <a:cs typeface="Arial"/>
              </a:rPr>
              <a:t> </a:t>
            </a:r>
            <a:r>
              <a:rPr lang="en-ZA" sz="2000" dirty="0" smtClean="0">
                <a:latin typeface="Arial"/>
                <a:cs typeface="Arial"/>
              </a:rPr>
              <a:t>forfeits</a:t>
            </a:r>
            <a:r>
              <a:rPr lang="en-ZA" sz="2000" spc="-30" dirty="0" smtClean="0">
                <a:latin typeface="Arial"/>
                <a:cs typeface="Arial"/>
              </a:rPr>
              <a:t> </a:t>
            </a:r>
            <a:r>
              <a:rPr lang="en-ZA" sz="2000" dirty="0">
                <a:latin typeface="Arial"/>
                <a:cs typeface="Arial"/>
              </a:rPr>
              <a:t>the</a:t>
            </a:r>
            <a:r>
              <a:rPr lang="en-ZA" sz="2000" spc="-15" dirty="0">
                <a:latin typeface="Arial"/>
                <a:cs typeface="Arial"/>
              </a:rPr>
              <a:t> </a:t>
            </a:r>
            <a:r>
              <a:rPr lang="en-ZA" sz="2000" dirty="0">
                <a:latin typeface="Arial"/>
                <a:cs typeface="Arial"/>
              </a:rPr>
              <a:t>additional</a:t>
            </a:r>
            <a:r>
              <a:rPr lang="en-ZA" sz="2000" spc="20" dirty="0">
                <a:latin typeface="Arial"/>
                <a:cs typeface="Arial"/>
              </a:rPr>
              <a:t> </a:t>
            </a:r>
            <a:r>
              <a:rPr lang="en-ZA" sz="2000" spc="-10" dirty="0" smtClean="0">
                <a:latin typeface="Arial"/>
                <a:cs typeface="Arial"/>
              </a:rPr>
              <a:t>seat/s.</a:t>
            </a:r>
            <a:r>
              <a:rPr lang="en-ZA" sz="2000" dirty="0" smtClean="0">
                <a:latin typeface="Arial"/>
                <a:cs typeface="Arial"/>
              </a:rPr>
              <a:t> </a:t>
            </a:r>
          </a:p>
          <a:p>
            <a:pPr algn="just">
              <a:lnSpc>
                <a:spcPct val="150000"/>
              </a:lnSpc>
            </a:pPr>
            <a:r>
              <a:rPr lang="en-ZA" sz="2000" dirty="0" smtClean="0">
                <a:latin typeface="Arial"/>
                <a:cs typeface="Arial"/>
              </a:rPr>
              <a:t>Where</a:t>
            </a:r>
            <a:r>
              <a:rPr lang="en-ZA" sz="2000" spc="-30" dirty="0" smtClean="0">
                <a:latin typeface="Arial"/>
                <a:cs typeface="Arial"/>
              </a:rPr>
              <a:t> </a:t>
            </a:r>
            <a:r>
              <a:rPr lang="en-ZA" sz="2000" dirty="0">
                <a:latin typeface="Arial"/>
                <a:cs typeface="Arial"/>
              </a:rPr>
              <a:t>an</a:t>
            </a:r>
            <a:r>
              <a:rPr lang="en-ZA" sz="2000" spc="-20" dirty="0">
                <a:latin typeface="Arial"/>
                <a:cs typeface="Arial"/>
              </a:rPr>
              <a:t> </a:t>
            </a:r>
            <a:r>
              <a:rPr lang="en-ZA" sz="2000" dirty="0">
                <a:latin typeface="Arial"/>
                <a:cs typeface="Arial"/>
              </a:rPr>
              <a:t>independent</a:t>
            </a:r>
            <a:r>
              <a:rPr lang="en-ZA" sz="2000" spc="20" dirty="0">
                <a:latin typeface="Arial"/>
                <a:cs typeface="Arial"/>
              </a:rPr>
              <a:t> </a:t>
            </a:r>
            <a:r>
              <a:rPr lang="en-ZA" sz="2000" dirty="0">
                <a:latin typeface="Arial"/>
                <a:cs typeface="Arial"/>
              </a:rPr>
              <a:t>qualifies</a:t>
            </a:r>
            <a:r>
              <a:rPr lang="en-ZA" sz="2000" spc="20" dirty="0">
                <a:latin typeface="Arial"/>
                <a:cs typeface="Arial"/>
              </a:rPr>
              <a:t> </a:t>
            </a:r>
            <a:r>
              <a:rPr lang="en-ZA" sz="2000" dirty="0">
                <a:latin typeface="Arial"/>
                <a:cs typeface="Arial"/>
              </a:rPr>
              <a:t>for</a:t>
            </a:r>
            <a:r>
              <a:rPr lang="en-ZA" sz="2000" spc="-35" dirty="0">
                <a:latin typeface="Arial"/>
                <a:cs typeface="Arial"/>
              </a:rPr>
              <a:t> </a:t>
            </a:r>
            <a:r>
              <a:rPr lang="en-ZA" sz="2000" dirty="0">
                <a:latin typeface="Arial"/>
                <a:cs typeface="Arial"/>
              </a:rPr>
              <a:t>more</a:t>
            </a:r>
            <a:r>
              <a:rPr lang="en-ZA" sz="2000" spc="-20" dirty="0">
                <a:latin typeface="Arial"/>
                <a:cs typeface="Arial"/>
              </a:rPr>
              <a:t> </a:t>
            </a:r>
            <a:r>
              <a:rPr lang="en-ZA" sz="2000" dirty="0">
                <a:latin typeface="Arial"/>
                <a:cs typeface="Arial"/>
              </a:rPr>
              <a:t>than</a:t>
            </a:r>
            <a:r>
              <a:rPr lang="en-ZA" sz="2000" spc="-15" dirty="0">
                <a:latin typeface="Arial"/>
                <a:cs typeface="Arial"/>
              </a:rPr>
              <a:t> </a:t>
            </a:r>
            <a:r>
              <a:rPr lang="en-ZA" sz="2000" dirty="0">
                <a:latin typeface="Arial"/>
                <a:cs typeface="Arial"/>
              </a:rPr>
              <a:t>one</a:t>
            </a:r>
            <a:r>
              <a:rPr lang="en-ZA" sz="2000" spc="-30" dirty="0">
                <a:latin typeface="Arial"/>
                <a:cs typeface="Arial"/>
              </a:rPr>
              <a:t> </a:t>
            </a:r>
            <a:r>
              <a:rPr lang="en-ZA" sz="2000" dirty="0">
                <a:latin typeface="Arial"/>
                <a:cs typeface="Arial"/>
              </a:rPr>
              <a:t>seat</a:t>
            </a:r>
            <a:r>
              <a:rPr lang="en-ZA" sz="2000" spc="-15" dirty="0">
                <a:latin typeface="Arial"/>
                <a:cs typeface="Arial"/>
              </a:rPr>
              <a:t> </a:t>
            </a:r>
            <a:r>
              <a:rPr lang="en-ZA" sz="2000" spc="-25" dirty="0">
                <a:latin typeface="Arial"/>
                <a:cs typeface="Arial"/>
              </a:rPr>
              <a:t>in </a:t>
            </a:r>
            <a:r>
              <a:rPr lang="en-ZA" sz="2000" dirty="0">
                <a:latin typeface="Arial"/>
                <a:cs typeface="Arial"/>
              </a:rPr>
              <a:t>more</a:t>
            </a:r>
            <a:r>
              <a:rPr lang="en-ZA" sz="2000" spc="-20" dirty="0">
                <a:latin typeface="Arial"/>
                <a:cs typeface="Arial"/>
              </a:rPr>
              <a:t> </a:t>
            </a:r>
            <a:r>
              <a:rPr lang="en-ZA" sz="2000" dirty="0">
                <a:latin typeface="Arial"/>
                <a:cs typeface="Arial"/>
              </a:rPr>
              <a:t>than</a:t>
            </a:r>
            <a:r>
              <a:rPr lang="en-ZA" sz="2000" spc="-5" dirty="0">
                <a:latin typeface="Arial"/>
                <a:cs typeface="Arial"/>
              </a:rPr>
              <a:t> </a:t>
            </a:r>
            <a:r>
              <a:rPr lang="en-ZA" sz="2000" dirty="0">
                <a:latin typeface="Arial"/>
                <a:cs typeface="Arial"/>
              </a:rPr>
              <a:t>one region</a:t>
            </a:r>
            <a:r>
              <a:rPr lang="en-ZA" sz="2000" spc="10" dirty="0">
                <a:latin typeface="Arial"/>
                <a:cs typeface="Arial"/>
              </a:rPr>
              <a:t> </a:t>
            </a:r>
            <a:r>
              <a:rPr lang="en-ZA" sz="2000" dirty="0">
                <a:latin typeface="Arial"/>
                <a:cs typeface="Arial"/>
              </a:rPr>
              <a:t>–</a:t>
            </a:r>
            <a:r>
              <a:rPr lang="en-ZA" sz="2000" spc="-5" dirty="0">
                <a:latin typeface="Arial"/>
                <a:cs typeface="Arial"/>
              </a:rPr>
              <a:t> </a:t>
            </a:r>
            <a:r>
              <a:rPr lang="en-ZA" sz="2000" dirty="0" smtClean="0">
                <a:latin typeface="Arial"/>
                <a:cs typeface="Arial"/>
              </a:rPr>
              <a:t>he/she</a:t>
            </a:r>
            <a:r>
              <a:rPr lang="en-ZA" sz="2000" spc="-10" dirty="0" smtClean="0">
                <a:latin typeface="Arial"/>
                <a:cs typeface="Arial"/>
              </a:rPr>
              <a:t> </a:t>
            </a:r>
            <a:r>
              <a:rPr lang="en-ZA" sz="2000" dirty="0">
                <a:latin typeface="Arial"/>
                <a:cs typeface="Arial"/>
              </a:rPr>
              <a:t>shall</a:t>
            </a:r>
            <a:r>
              <a:rPr lang="en-ZA" sz="2000" spc="15" dirty="0">
                <a:latin typeface="Arial"/>
                <a:cs typeface="Arial"/>
              </a:rPr>
              <a:t> </a:t>
            </a:r>
            <a:r>
              <a:rPr lang="en-ZA" sz="2000" dirty="0">
                <a:latin typeface="Arial"/>
                <a:cs typeface="Arial"/>
              </a:rPr>
              <a:t>retain</a:t>
            </a:r>
            <a:r>
              <a:rPr lang="en-ZA" sz="2000" spc="-5" dirty="0">
                <a:latin typeface="Arial"/>
                <a:cs typeface="Arial"/>
              </a:rPr>
              <a:t> </a:t>
            </a:r>
            <a:r>
              <a:rPr lang="en-ZA" sz="2000" dirty="0">
                <a:latin typeface="Arial"/>
                <a:cs typeface="Arial"/>
              </a:rPr>
              <a:t>the</a:t>
            </a:r>
            <a:r>
              <a:rPr lang="en-ZA" sz="2000" spc="-20" dirty="0">
                <a:latin typeface="Arial"/>
                <a:cs typeface="Arial"/>
              </a:rPr>
              <a:t> </a:t>
            </a:r>
            <a:r>
              <a:rPr lang="en-ZA" sz="2000" dirty="0">
                <a:latin typeface="Arial"/>
                <a:cs typeface="Arial"/>
              </a:rPr>
              <a:t>one </a:t>
            </a:r>
            <a:r>
              <a:rPr lang="en-ZA" sz="2000" dirty="0" smtClean="0">
                <a:latin typeface="Arial"/>
                <a:cs typeface="Arial"/>
              </a:rPr>
              <a:t>won with </a:t>
            </a:r>
            <a:r>
              <a:rPr lang="en-ZA" sz="2000" spc="-25" dirty="0">
                <a:latin typeface="Arial"/>
                <a:cs typeface="Arial"/>
              </a:rPr>
              <a:t>the </a:t>
            </a:r>
            <a:r>
              <a:rPr lang="en-ZA" sz="2000" dirty="0">
                <a:latin typeface="Arial"/>
                <a:cs typeface="Arial"/>
              </a:rPr>
              <a:t>highest</a:t>
            </a:r>
            <a:r>
              <a:rPr lang="en-ZA" sz="2000" spc="-5" dirty="0">
                <a:latin typeface="Arial"/>
                <a:cs typeface="Arial"/>
              </a:rPr>
              <a:t> </a:t>
            </a:r>
            <a:r>
              <a:rPr lang="en-ZA" sz="2000" dirty="0">
                <a:latin typeface="Arial"/>
                <a:cs typeface="Arial"/>
              </a:rPr>
              <a:t>proportion</a:t>
            </a:r>
            <a:r>
              <a:rPr lang="en-ZA" sz="2000" spc="-15" dirty="0">
                <a:latin typeface="Arial"/>
                <a:cs typeface="Arial"/>
              </a:rPr>
              <a:t> </a:t>
            </a:r>
            <a:r>
              <a:rPr lang="en-ZA" sz="2000" dirty="0">
                <a:latin typeface="Arial"/>
                <a:cs typeface="Arial"/>
              </a:rPr>
              <a:t>of</a:t>
            </a:r>
            <a:r>
              <a:rPr lang="en-ZA" sz="2000" spc="-20" dirty="0">
                <a:latin typeface="Arial"/>
                <a:cs typeface="Arial"/>
              </a:rPr>
              <a:t> </a:t>
            </a:r>
            <a:r>
              <a:rPr lang="en-ZA" sz="2000" dirty="0">
                <a:latin typeface="Arial"/>
                <a:cs typeface="Arial"/>
              </a:rPr>
              <a:t>votes</a:t>
            </a:r>
            <a:r>
              <a:rPr lang="en-ZA" sz="2000" spc="-15" dirty="0">
                <a:latin typeface="Arial"/>
                <a:cs typeface="Arial"/>
              </a:rPr>
              <a:t> </a:t>
            </a:r>
            <a:r>
              <a:rPr lang="en-ZA" sz="2000" dirty="0">
                <a:latin typeface="Arial"/>
                <a:cs typeface="Arial"/>
              </a:rPr>
              <a:t>a</a:t>
            </a:r>
            <a:r>
              <a:rPr lang="en-ZA" sz="2000" dirty="0" smtClean="0">
                <a:latin typeface="Arial"/>
                <a:cs typeface="Arial"/>
              </a:rPr>
              <a:t>nd</a:t>
            </a:r>
            <a:r>
              <a:rPr lang="en-ZA" sz="2000" spc="-25" dirty="0" smtClean="0">
                <a:latin typeface="Arial"/>
                <a:cs typeface="Arial"/>
              </a:rPr>
              <a:t> </a:t>
            </a:r>
            <a:r>
              <a:rPr lang="en-ZA" sz="2000" dirty="0">
                <a:latin typeface="Arial"/>
                <a:cs typeface="Arial"/>
              </a:rPr>
              <a:t>forfeit</a:t>
            </a:r>
            <a:r>
              <a:rPr lang="en-ZA" sz="2000" spc="-35" dirty="0">
                <a:latin typeface="Arial"/>
                <a:cs typeface="Arial"/>
              </a:rPr>
              <a:t> </a:t>
            </a:r>
            <a:r>
              <a:rPr lang="en-ZA" sz="2000" dirty="0">
                <a:latin typeface="Arial"/>
                <a:cs typeface="Arial"/>
              </a:rPr>
              <a:t>the</a:t>
            </a:r>
            <a:r>
              <a:rPr lang="en-ZA" sz="2000" spc="10" dirty="0">
                <a:latin typeface="Arial"/>
                <a:cs typeface="Arial"/>
              </a:rPr>
              <a:t> </a:t>
            </a:r>
            <a:r>
              <a:rPr lang="en-ZA" sz="2000" spc="-10" dirty="0" smtClean="0">
                <a:latin typeface="Arial"/>
                <a:cs typeface="Arial"/>
              </a:rPr>
              <a:t>others.</a:t>
            </a:r>
            <a:endParaRPr lang="en-ZA" sz="2000" dirty="0" smtClean="0"/>
          </a:p>
        </p:txBody>
      </p:sp>
      <p:sp>
        <p:nvSpPr>
          <p:cNvPr id="4" name="Slide Number Placeholder 3"/>
          <p:cNvSpPr>
            <a:spLocks noGrp="1"/>
          </p:cNvSpPr>
          <p:nvPr>
            <p:ph type="sldNum" sz="quarter" idx="12"/>
          </p:nvPr>
        </p:nvSpPr>
        <p:spPr/>
        <p:txBody>
          <a:bodyPr/>
          <a:lstStyle/>
          <a:p>
            <a:fld id="{CBCE9322-AD92-4632-BD25-58DAC256497E}" type="slidenum">
              <a:rPr lang="en-ZA" smtClean="0"/>
              <a:t>14</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14</a:t>
            </a:fld>
            <a:endParaRPr lang="en-ZA" sz="900" dirty="0"/>
          </a:p>
        </p:txBody>
      </p:sp>
    </p:spTree>
    <p:extLst>
      <p:ext uri="{BB962C8B-B14F-4D97-AF65-F5344CB8AC3E}">
        <p14:creationId xmlns:p14="http://schemas.microsoft.com/office/powerpoint/2010/main" val="2958885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endParaRPr lang="en-ZA" sz="2800" dirty="0">
              <a:solidFill>
                <a:schemeClr val="bg2"/>
              </a:solidFill>
            </a:endParaRPr>
          </a:p>
        </p:txBody>
      </p:sp>
      <p:sp>
        <p:nvSpPr>
          <p:cNvPr id="3" name="Content Placeholder 2"/>
          <p:cNvSpPr>
            <a:spLocks noGrp="1"/>
          </p:cNvSpPr>
          <p:nvPr>
            <p:ph idx="1"/>
          </p:nvPr>
        </p:nvSpPr>
        <p:spPr/>
        <p:txBody>
          <a:bodyPr/>
          <a:lstStyle/>
          <a:p>
            <a:endParaRPr lang="en-ZA" dirty="0" smtClean="0"/>
          </a:p>
          <a:p>
            <a:endParaRPr lang="en-ZA" dirty="0"/>
          </a:p>
          <a:p>
            <a:pPr marL="114300" indent="0">
              <a:buNone/>
            </a:pPr>
            <a:r>
              <a:rPr lang="en-ZA" sz="2400" dirty="0">
                <a:solidFill>
                  <a:schemeClr val="bg1"/>
                </a:solidFill>
              </a:rPr>
              <a:t>Nomination of candidates: Political Parties</a:t>
            </a:r>
          </a:p>
          <a:p>
            <a:pPr marL="114300" indent="0">
              <a:buNone/>
            </a:pPr>
            <a:endParaRPr lang="en-ZA" dirty="0"/>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15</a:t>
            </a:fld>
            <a:endParaRPr lang="en-ZA" dirty="0"/>
          </a:p>
        </p:txBody>
      </p:sp>
    </p:spTree>
    <p:extLst>
      <p:ext uri="{BB962C8B-B14F-4D97-AF65-F5344CB8AC3E}">
        <p14:creationId xmlns:p14="http://schemas.microsoft.com/office/powerpoint/2010/main" val="3517170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Registered parties</a:t>
            </a:r>
            <a:endParaRPr lang="en-ZA" sz="2800" dirty="0">
              <a:solidFill>
                <a:schemeClr val="tx1"/>
              </a:solidFill>
            </a:endParaRPr>
          </a:p>
        </p:txBody>
      </p:sp>
      <p:sp>
        <p:nvSpPr>
          <p:cNvPr id="3" name="Content Placeholder 2"/>
          <p:cNvSpPr>
            <a:spLocks noGrp="1"/>
          </p:cNvSpPr>
          <p:nvPr>
            <p:ph idx="1"/>
          </p:nvPr>
        </p:nvSpPr>
        <p:spPr>
          <a:xfrm>
            <a:off x="457200" y="1390007"/>
            <a:ext cx="7340657" cy="4752528"/>
          </a:xfrm>
        </p:spPr>
        <p:txBody>
          <a:bodyPr>
            <a:normAutofit fontScale="77500" lnSpcReduction="20000"/>
          </a:bodyPr>
          <a:lstStyle/>
          <a:p>
            <a:pPr marL="411480" lvl="1" indent="0">
              <a:buNone/>
            </a:pPr>
            <a:endParaRPr lang="en-ZA" sz="1800" dirty="0" smtClean="0"/>
          </a:p>
          <a:p>
            <a:pPr lvl="1" algn="just">
              <a:lnSpc>
                <a:spcPct val="160000"/>
              </a:lnSpc>
              <a:buClr>
                <a:schemeClr val="accent1"/>
              </a:buClr>
            </a:pPr>
            <a:r>
              <a:rPr lang="en-ZA" dirty="0"/>
              <a:t>Registered at National Level  or at provincial level for the provincial legislature wanting to </a:t>
            </a:r>
            <a:r>
              <a:rPr lang="en-ZA" dirty="0" smtClean="0"/>
              <a:t>contest</a:t>
            </a:r>
          </a:p>
          <a:p>
            <a:pPr marL="411480" lvl="1" indent="0" algn="just">
              <a:lnSpc>
                <a:spcPct val="160000"/>
              </a:lnSpc>
              <a:buNone/>
            </a:pPr>
            <a:endParaRPr lang="en-ZA" dirty="0"/>
          </a:p>
          <a:p>
            <a:pPr lvl="1" algn="just">
              <a:lnSpc>
                <a:spcPct val="160000"/>
              </a:lnSpc>
              <a:buClr>
                <a:schemeClr val="accent1"/>
              </a:buClr>
            </a:pPr>
            <a:r>
              <a:rPr lang="en-ZA" dirty="0" smtClean="0"/>
              <a:t>Only parties which are registered with the IEC at the time of close of nominations, can contest elections. </a:t>
            </a:r>
          </a:p>
          <a:p>
            <a:pPr lvl="1" algn="just">
              <a:lnSpc>
                <a:spcPct val="160000"/>
              </a:lnSpc>
              <a:buClr>
                <a:schemeClr val="accent1"/>
              </a:buClr>
            </a:pPr>
            <a:endParaRPr lang="en-ZA" dirty="0"/>
          </a:p>
          <a:p>
            <a:pPr lvl="1" algn="just">
              <a:lnSpc>
                <a:spcPct val="160000"/>
              </a:lnSpc>
              <a:buClr>
                <a:schemeClr val="accent1"/>
              </a:buClr>
            </a:pPr>
            <a:r>
              <a:rPr lang="en-ZA" dirty="0" smtClean="0"/>
              <a:t>Parties registered at municipal level (Metro and District) not allowed to contest NPE</a:t>
            </a:r>
          </a:p>
          <a:p>
            <a:pPr lvl="1" algn="just">
              <a:lnSpc>
                <a:spcPct val="160000"/>
              </a:lnSpc>
              <a:buClr>
                <a:schemeClr val="accent1"/>
              </a:buClr>
            </a:pPr>
            <a:endParaRPr lang="en-ZA" dirty="0"/>
          </a:p>
          <a:p>
            <a:pPr lvl="1" algn="just">
              <a:lnSpc>
                <a:spcPct val="160000"/>
              </a:lnSpc>
              <a:buClr>
                <a:schemeClr val="accent1"/>
              </a:buClr>
            </a:pPr>
            <a:r>
              <a:rPr lang="en-ZA" dirty="0" smtClean="0"/>
              <a:t>Organisations wishing to register a party or to upgrade their registration status must comply timeously with provisions of the Electoral Commission Act and Regulations</a:t>
            </a:r>
            <a:endParaRPr lang="en-ZA" dirty="0"/>
          </a:p>
          <a:p>
            <a:pPr marL="411480" lvl="1" indent="0" algn="just">
              <a:lnSpc>
                <a:spcPct val="160000"/>
              </a:lnSpc>
              <a:buNone/>
            </a:pPr>
            <a:endParaRPr lang="en-ZA" sz="1800" dirty="0" smtClean="0"/>
          </a:p>
          <a:p>
            <a:pPr marL="411480" lvl="1" indent="0" algn="just">
              <a:buNone/>
            </a:pPr>
            <a:endParaRPr lang="en-ZA" sz="1800" dirty="0"/>
          </a:p>
        </p:txBody>
      </p:sp>
      <p:sp>
        <p:nvSpPr>
          <p:cNvPr id="4" name="Slide Number Placeholder 3"/>
          <p:cNvSpPr>
            <a:spLocks noGrp="1"/>
          </p:cNvSpPr>
          <p:nvPr>
            <p:ph type="sldNum" sz="quarter" idx="12"/>
          </p:nvPr>
        </p:nvSpPr>
        <p:spPr/>
        <p:txBody>
          <a:bodyPr/>
          <a:lstStyle/>
          <a:p>
            <a:fld id="{CBCE9322-AD92-4632-BD25-58DAC256497E}" type="slidenum">
              <a:rPr lang="en-ZA" smtClean="0"/>
              <a:t>16</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16</a:t>
            </a:fld>
            <a:endParaRPr lang="en-ZA" sz="900" dirty="0"/>
          </a:p>
        </p:txBody>
      </p:sp>
    </p:spTree>
    <p:extLst>
      <p:ext uri="{BB962C8B-B14F-4D97-AF65-F5344CB8AC3E}">
        <p14:creationId xmlns:p14="http://schemas.microsoft.com/office/powerpoint/2010/main" val="2109122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a:t>
            </a:r>
            <a:r>
              <a:rPr lang="en-ZA" sz="2800" dirty="0">
                <a:solidFill>
                  <a:schemeClr val="tx1"/>
                </a:solidFill>
              </a:rPr>
              <a:t>candidates: </a:t>
            </a:r>
            <a:r>
              <a:rPr lang="en-ZA" sz="2800" dirty="0" smtClean="0">
                <a:solidFill>
                  <a:schemeClr val="tx1"/>
                </a:solidFill>
              </a:rPr>
              <a:t>All </a:t>
            </a:r>
            <a:r>
              <a:rPr lang="en-ZA" sz="2800" cap="none" dirty="0" smtClean="0">
                <a:solidFill>
                  <a:schemeClr val="tx1"/>
                </a:solidFill>
              </a:rPr>
              <a:t>Parties</a:t>
            </a:r>
            <a:endParaRPr lang="en-ZA" sz="2800" cap="none" dirty="0">
              <a:solidFill>
                <a:schemeClr val="tx1"/>
              </a:solidFill>
            </a:endParaRPr>
          </a:p>
        </p:txBody>
      </p:sp>
      <p:sp>
        <p:nvSpPr>
          <p:cNvPr id="3" name="Content Placeholder 2"/>
          <p:cNvSpPr>
            <a:spLocks noGrp="1"/>
          </p:cNvSpPr>
          <p:nvPr>
            <p:ph idx="1"/>
          </p:nvPr>
        </p:nvSpPr>
        <p:spPr>
          <a:xfrm>
            <a:off x="107504" y="980728"/>
            <a:ext cx="8424284" cy="5760640"/>
          </a:xfrm>
        </p:spPr>
        <p:txBody>
          <a:bodyPr>
            <a:noAutofit/>
          </a:bodyPr>
          <a:lstStyle/>
          <a:p>
            <a:pPr lvl="1" algn="just">
              <a:lnSpc>
                <a:spcPct val="150000"/>
              </a:lnSpc>
            </a:pPr>
            <a:r>
              <a:rPr lang="en-ZA" sz="1800" dirty="0" smtClean="0"/>
              <a:t>Prescribed </a:t>
            </a:r>
            <a:r>
              <a:rPr lang="en-ZA" sz="1800" dirty="0"/>
              <a:t>deposit</a:t>
            </a:r>
          </a:p>
          <a:p>
            <a:pPr lvl="1" algn="just">
              <a:lnSpc>
                <a:spcPct val="150000"/>
              </a:lnSpc>
            </a:pPr>
            <a:r>
              <a:rPr lang="en-ZA" sz="1800" dirty="0" smtClean="0"/>
              <a:t>Prescribed </a:t>
            </a:r>
            <a:r>
              <a:rPr lang="en-ZA" sz="1800" dirty="0"/>
              <a:t>undertaking by authorised rep that party, its office- </a:t>
            </a:r>
            <a:r>
              <a:rPr lang="en-ZA" sz="1800" dirty="0" smtClean="0"/>
              <a:t>bearers, representatives </a:t>
            </a:r>
            <a:r>
              <a:rPr lang="en-ZA" sz="1800" dirty="0"/>
              <a:t>and members are bound by the Code of Conduct</a:t>
            </a:r>
          </a:p>
          <a:p>
            <a:pPr lvl="1" algn="just">
              <a:lnSpc>
                <a:spcPct val="150000"/>
              </a:lnSpc>
            </a:pPr>
            <a:r>
              <a:rPr lang="en-ZA" sz="1800" dirty="0" smtClean="0"/>
              <a:t>Prescribed undertaking</a:t>
            </a:r>
            <a:r>
              <a:rPr lang="en-ZA" sz="1800" dirty="0"/>
              <a:t>, signed by each candidate that the candidate will be bound by Code of Conduct </a:t>
            </a:r>
          </a:p>
          <a:p>
            <a:pPr lvl="1" algn="just">
              <a:lnSpc>
                <a:spcPct val="150000"/>
              </a:lnSpc>
            </a:pPr>
            <a:r>
              <a:rPr lang="en-ZA" sz="1800" dirty="0" smtClean="0"/>
              <a:t>Prescribed </a:t>
            </a:r>
            <a:r>
              <a:rPr lang="en-ZA" sz="1800" dirty="0"/>
              <a:t>declaration that </a:t>
            </a:r>
            <a:r>
              <a:rPr lang="en-ZA" sz="1800" dirty="0" smtClean="0"/>
              <a:t>all the </a:t>
            </a:r>
            <a:r>
              <a:rPr lang="en-ZA" sz="1800" dirty="0"/>
              <a:t>candidates </a:t>
            </a:r>
            <a:r>
              <a:rPr lang="en-ZA" sz="1800" dirty="0" smtClean="0"/>
              <a:t>are </a:t>
            </a:r>
            <a:r>
              <a:rPr lang="en-ZA" sz="1800" dirty="0"/>
              <a:t>not disqualified in terms of the </a:t>
            </a:r>
            <a:r>
              <a:rPr lang="en-ZA" sz="1800" dirty="0" smtClean="0"/>
              <a:t>Constitution and applicable legislation and have signed the prescribed Acceptance of Nomination </a:t>
            </a:r>
          </a:p>
          <a:p>
            <a:pPr lvl="1" algn="just">
              <a:lnSpc>
                <a:spcPct val="150000"/>
              </a:lnSpc>
            </a:pPr>
            <a:r>
              <a:rPr lang="en-ZA" sz="1800" dirty="0"/>
              <a:t>Acceptance of </a:t>
            </a:r>
            <a:r>
              <a:rPr lang="en-ZA" sz="1800" dirty="0" smtClean="0"/>
              <a:t>Nomination for a candidate on request of the Commission</a:t>
            </a:r>
          </a:p>
          <a:p>
            <a:pPr lvl="1" algn="just">
              <a:lnSpc>
                <a:spcPct val="150000"/>
              </a:lnSpc>
            </a:pPr>
            <a:endParaRPr lang="en-ZA" sz="1800" dirty="0"/>
          </a:p>
          <a:p>
            <a:pPr algn="just">
              <a:lnSpc>
                <a:spcPct val="150000"/>
              </a:lnSpc>
            </a:pPr>
            <a:r>
              <a:rPr lang="en-ZA" sz="1800" dirty="0" smtClean="0"/>
              <a:t>Additional </a:t>
            </a:r>
            <a:r>
              <a:rPr lang="en-ZA" sz="1800" dirty="0"/>
              <a:t>Requirements:</a:t>
            </a:r>
          </a:p>
          <a:p>
            <a:pPr lvl="1" algn="just">
              <a:lnSpc>
                <a:spcPct val="150000"/>
              </a:lnSpc>
            </a:pPr>
            <a:r>
              <a:rPr lang="en-ZA" sz="1800" dirty="0" smtClean="0"/>
              <a:t>A declaration that all party candidates for provincial legislatures are registered voters within those respective provinces</a:t>
            </a:r>
          </a:p>
        </p:txBody>
      </p:sp>
      <p:sp>
        <p:nvSpPr>
          <p:cNvPr id="4" name="Slide Number Placeholder 3"/>
          <p:cNvSpPr>
            <a:spLocks noGrp="1"/>
          </p:cNvSpPr>
          <p:nvPr>
            <p:ph type="sldNum" sz="quarter" idx="12"/>
          </p:nvPr>
        </p:nvSpPr>
        <p:spPr/>
        <p:txBody>
          <a:bodyPr/>
          <a:lstStyle/>
          <a:p>
            <a:fld id="{CBCE9322-AD92-4632-BD25-58DAC256497E}" type="slidenum">
              <a:rPr lang="en-ZA" smtClean="0"/>
              <a:t>17</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17</a:t>
            </a:fld>
            <a:endParaRPr lang="en-ZA" sz="900" dirty="0"/>
          </a:p>
        </p:txBody>
      </p:sp>
    </p:spTree>
    <p:extLst>
      <p:ext uri="{BB962C8B-B14F-4D97-AF65-F5344CB8AC3E}">
        <p14:creationId xmlns:p14="http://schemas.microsoft.com/office/powerpoint/2010/main" val="229863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a:t>
            </a:r>
            <a:r>
              <a:rPr lang="en-ZA" sz="2800" dirty="0">
                <a:solidFill>
                  <a:schemeClr val="tx1"/>
                </a:solidFill>
              </a:rPr>
              <a:t>candidates: </a:t>
            </a:r>
            <a:r>
              <a:rPr lang="en-ZA" sz="2800" dirty="0" smtClean="0">
                <a:solidFill>
                  <a:schemeClr val="tx1"/>
                </a:solidFill>
              </a:rPr>
              <a:t>All </a:t>
            </a:r>
            <a:r>
              <a:rPr lang="en-ZA" sz="2800" cap="none" dirty="0" smtClean="0">
                <a:solidFill>
                  <a:schemeClr val="tx1"/>
                </a:solidFill>
              </a:rPr>
              <a:t>Parties</a:t>
            </a:r>
            <a:endParaRPr lang="en-ZA" sz="2800" cap="none" dirty="0">
              <a:solidFill>
                <a:schemeClr val="tx1"/>
              </a:solidFill>
            </a:endParaRPr>
          </a:p>
        </p:txBody>
      </p:sp>
      <p:sp>
        <p:nvSpPr>
          <p:cNvPr id="3" name="Content Placeholder 2"/>
          <p:cNvSpPr>
            <a:spLocks noGrp="1"/>
          </p:cNvSpPr>
          <p:nvPr>
            <p:ph idx="1"/>
          </p:nvPr>
        </p:nvSpPr>
        <p:spPr/>
        <p:txBody>
          <a:bodyPr>
            <a:normAutofit/>
          </a:bodyPr>
          <a:lstStyle/>
          <a:p>
            <a:pPr lvl="1" algn="just">
              <a:lnSpc>
                <a:spcPct val="150000"/>
              </a:lnSpc>
              <a:buClr>
                <a:schemeClr val="accent1"/>
              </a:buClr>
            </a:pPr>
            <a:r>
              <a:rPr lang="en-ZA" dirty="0" smtClean="0"/>
              <a:t>Lists cannot contain more names than seats in the legislature and must in in a fixed order of preference</a:t>
            </a:r>
          </a:p>
          <a:p>
            <a:pPr lvl="1" algn="just">
              <a:lnSpc>
                <a:spcPct val="150000"/>
              </a:lnSpc>
              <a:buClr>
                <a:schemeClr val="accent1"/>
              </a:buClr>
            </a:pPr>
            <a:endParaRPr lang="en-ZA" dirty="0" smtClean="0"/>
          </a:p>
          <a:p>
            <a:pPr lvl="1" algn="just">
              <a:lnSpc>
                <a:spcPct val="150000"/>
              </a:lnSpc>
              <a:buClr>
                <a:schemeClr val="accent1"/>
              </a:buClr>
            </a:pPr>
            <a:r>
              <a:rPr lang="en-ZA" dirty="0" smtClean="0"/>
              <a:t>Candidate can be nominate on a party’s regional list for one region and for the National List, but cannot be on more than one regional list for the same party </a:t>
            </a:r>
          </a:p>
          <a:p>
            <a:pPr lvl="1" algn="just">
              <a:lnSpc>
                <a:spcPct val="150000"/>
              </a:lnSpc>
              <a:buClr>
                <a:schemeClr val="accent1"/>
              </a:buClr>
            </a:pPr>
            <a:endParaRPr lang="en-ZA" dirty="0"/>
          </a:p>
          <a:p>
            <a:pPr lvl="1" algn="just">
              <a:lnSpc>
                <a:spcPct val="150000"/>
              </a:lnSpc>
              <a:buClr>
                <a:schemeClr val="accent1"/>
              </a:buClr>
            </a:pPr>
            <a:r>
              <a:rPr lang="en-ZA" dirty="0" smtClean="0"/>
              <a:t>A party forfeits seats where there are insufficient names on that list</a:t>
            </a:r>
          </a:p>
          <a:p>
            <a:pPr lvl="1" algn="just">
              <a:lnSpc>
                <a:spcPct val="150000"/>
              </a:lnSpc>
            </a:pPr>
            <a:endParaRPr lang="en-ZA" b="1" dirty="0"/>
          </a:p>
        </p:txBody>
      </p:sp>
      <p:sp>
        <p:nvSpPr>
          <p:cNvPr id="4" name="Slide Number Placeholder 3"/>
          <p:cNvSpPr>
            <a:spLocks noGrp="1"/>
          </p:cNvSpPr>
          <p:nvPr>
            <p:ph type="sldNum" sz="quarter" idx="12"/>
          </p:nvPr>
        </p:nvSpPr>
        <p:spPr/>
        <p:txBody>
          <a:bodyPr/>
          <a:lstStyle/>
          <a:p>
            <a:fld id="{CBCE9322-AD92-4632-BD25-58DAC256497E}" type="slidenum">
              <a:rPr lang="en-ZA" smtClean="0"/>
              <a:t>18</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18</a:t>
            </a:fld>
            <a:endParaRPr lang="en-ZA" sz="900" dirty="0"/>
          </a:p>
        </p:txBody>
      </p:sp>
    </p:spTree>
    <p:extLst>
      <p:ext uri="{BB962C8B-B14F-4D97-AF65-F5344CB8AC3E}">
        <p14:creationId xmlns:p14="http://schemas.microsoft.com/office/powerpoint/2010/main" val="4069706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candidates: Unrepresented parties in National Assembly </a:t>
            </a:r>
            <a:endParaRPr lang="en-ZA" sz="2800" dirty="0">
              <a:solidFill>
                <a:schemeClr val="tx1"/>
              </a:solidFill>
            </a:endParaRPr>
          </a:p>
        </p:txBody>
      </p:sp>
      <p:sp>
        <p:nvSpPr>
          <p:cNvPr id="3" name="Content Placeholder 2"/>
          <p:cNvSpPr>
            <a:spLocks noGrp="1"/>
          </p:cNvSpPr>
          <p:nvPr>
            <p:ph idx="1"/>
          </p:nvPr>
        </p:nvSpPr>
        <p:spPr>
          <a:xfrm>
            <a:off x="251520" y="1417638"/>
            <a:ext cx="7988729" cy="5179714"/>
          </a:xfrm>
        </p:spPr>
        <p:txBody>
          <a:bodyPr>
            <a:normAutofit fontScale="92500" lnSpcReduction="20000"/>
          </a:bodyPr>
          <a:lstStyle/>
          <a:p>
            <a:pPr algn="just">
              <a:lnSpc>
                <a:spcPct val="150000"/>
              </a:lnSpc>
            </a:pPr>
            <a:r>
              <a:rPr lang="en-ZA" sz="2000" dirty="0" smtClean="0"/>
              <a:t>In the case of </a:t>
            </a:r>
            <a:r>
              <a:rPr lang="en-ZA" sz="2000" b="1" dirty="0" smtClean="0"/>
              <a:t>a party with no representation in the National Assembly, </a:t>
            </a:r>
            <a:r>
              <a:rPr lang="en-ZA" sz="2000" dirty="0" smtClean="0"/>
              <a:t>a  prescribed declaration confirming that the party has submitted names, identity numbers and signatures of voters who support the party’s candidate nomination</a:t>
            </a:r>
            <a:r>
              <a:rPr lang="en-ZA" sz="1500" dirty="0" smtClean="0"/>
              <a:t>:</a:t>
            </a:r>
          </a:p>
          <a:p>
            <a:pPr lvl="1" algn="just">
              <a:lnSpc>
                <a:spcPct val="150000"/>
              </a:lnSpc>
            </a:pPr>
            <a:r>
              <a:rPr lang="en-ZA" dirty="0" smtClean="0"/>
              <a:t>Totalling 15 per cent of the  regional seat quota for that region in the preceding election if contesting only in that region.</a:t>
            </a:r>
          </a:p>
          <a:p>
            <a:pPr lvl="1" algn="just">
              <a:lnSpc>
                <a:spcPct val="150000"/>
              </a:lnSpc>
            </a:pPr>
            <a:r>
              <a:rPr lang="en-ZA" dirty="0" smtClean="0"/>
              <a:t>15 per cent of the highest of the regional seat quotas in the preceding election, if intending to contest more than one region.</a:t>
            </a:r>
          </a:p>
          <a:p>
            <a:pPr lvl="1" algn="just">
              <a:lnSpc>
                <a:spcPct val="150000"/>
              </a:lnSpc>
            </a:pPr>
            <a:r>
              <a:rPr lang="en-ZA" dirty="0" smtClean="0"/>
              <a:t>Where the 15 per cent of the highest of regional seat quotas is not achieved, that party may only contest the region or regions as determined by the next highest quota.</a:t>
            </a:r>
            <a:r>
              <a:rPr lang="en-ZA" dirty="0"/>
              <a:t> </a:t>
            </a:r>
            <a:endParaRPr lang="en-ZA" dirty="0" smtClean="0"/>
          </a:p>
          <a:p>
            <a:pPr lvl="1" algn="just">
              <a:lnSpc>
                <a:spcPct val="150000"/>
              </a:lnSpc>
            </a:pPr>
            <a:r>
              <a:rPr lang="en-ZA" dirty="0" smtClean="0"/>
              <a:t>Voters </a:t>
            </a:r>
            <a:r>
              <a:rPr lang="en-ZA" dirty="0"/>
              <a:t>can be on the registered anywhere in the country</a:t>
            </a:r>
          </a:p>
          <a:p>
            <a:pPr lvl="1" algn="just">
              <a:lnSpc>
                <a:spcPct val="150000"/>
              </a:lnSpc>
            </a:pPr>
            <a:endParaRPr lang="en-ZA" dirty="0" smtClean="0"/>
          </a:p>
          <a:p>
            <a:pPr marL="411480" lvl="1" indent="0" algn="just">
              <a:lnSpc>
                <a:spcPct val="150000"/>
              </a:lnSpc>
              <a:buNone/>
            </a:pPr>
            <a:endParaRPr lang="en-ZA" dirty="0" smtClean="0"/>
          </a:p>
          <a:p>
            <a:pPr lvl="1"/>
            <a:endParaRPr lang="en-ZA" sz="1650" dirty="0"/>
          </a:p>
        </p:txBody>
      </p:sp>
      <p:sp>
        <p:nvSpPr>
          <p:cNvPr id="4" name="Slide Number Placeholder 3"/>
          <p:cNvSpPr>
            <a:spLocks noGrp="1"/>
          </p:cNvSpPr>
          <p:nvPr>
            <p:ph type="sldNum" sz="quarter" idx="12"/>
          </p:nvPr>
        </p:nvSpPr>
        <p:spPr/>
        <p:txBody>
          <a:bodyPr/>
          <a:lstStyle/>
          <a:p>
            <a:fld id="{CBCE9322-AD92-4632-BD25-58DAC256497E}" type="slidenum">
              <a:rPr lang="en-ZA" smtClean="0"/>
              <a:t>19</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19</a:t>
            </a:fld>
            <a:endParaRPr lang="en-ZA" sz="900" dirty="0"/>
          </a:p>
        </p:txBody>
      </p:sp>
    </p:spTree>
    <p:extLst>
      <p:ext uri="{BB962C8B-B14F-4D97-AF65-F5344CB8AC3E}">
        <p14:creationId xmlns:p14="http://schemas.microsoft.com/office/powerpoint/2010/main" val="328057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Contents</a:t>
            </a:r>
            <a:endParaRPr lang="en-ZA" sz="2800" dirty="0">
              <a:solidFill>
                <a:schemeClr val="tx1"/>
              </a:solidFill>
            </a:endParaRPr>
          </a:p>
        </p:txBody>
      </p:sp>
      <p:sp>
        <p:nvSpPr>
          <p:cNvPr id="3" name="Content Placeholder 2"/>
          <p:cNvSpPr>
            <a:spLocks noGrp="1"/>
          </p:cNvSpPr>
          <p:nvPr>
            <p:ph idx="1"/>
          </p:nvPr>
        </p:nvSpPr>
        <p:spPr>
          <a:xfrm>
            <a:off x="611560" y="1247494"/>
            <a:ext cx="7620000" cy="4800600"/>
          </a:xfrm>
        </p:spPr>
        <p:txBody>
          <a:bodyPr>
            <a:normAutofit/>
          </a:bodyPr>
          <a:lstStyle/>
          <a:p>
            <a:pPr indent="-342900">
              <a:lnSpc>
                <a:spcPct val="150000"/>
              </a:lnSpc>
              <a:defRPr/>
            </a:pPr>
            <a:r>
              <a:rPr lang="en-ZA" sz="2000" dirty="0" smtClean="0"/>
              <a:t>Background to introduction of Independent candidates </a:t>
            </a:r>
          </a:p>
          <a:p>
            <a:pPr indent="-342900">
              <a:lnSpc>
                <a:spcPct val="150000"/>
              </a:lnSpc>
              <a:defRPr/>
            </a:pPr>
            <a:r>
              <a:rPr lang="en-US" sz="2000" dirty="0" smtClean="0"/>
              <a:t>Key features</a:t>
            </a:r>
            <a:endParaRPr lang="en-ZA" sz="2000" dirty="0" smtClean="0"/>
          </a:p>
          <a:p>
            <a:pPr indent="-342900">
              <a:lnSpc>
                <a:spcPct val="150000"/>
              </a:lnSpc>
              <a:defRPr/>
            </a:pPr>
            <a:r>
              <a:rPr lang="en-ZA" sz="2000" dirty="0" smtClean="0"/>
              <a:t>Nomination of Candidates</a:t>
            </a:r>
          </a:p>
          <a:p>
            <a:pPr lvl="1" indent="-342900">
              <a:lnSpc>
                <a:spcPct val="150000"/>
              </a:lnSpc>
              <a:defRPr/>
            </a:pPr>
            <a:r>
              <a:rPr lang="en-ZA" sz="1800" dirty="0" smtClean="0"/>
              <a:t>Threshold to contest </a:t>
            </a:r>
          </a:p>
          <a:p>
            <a:pPr lvl="1" indent="-342900">
              <a:lnSpc>
                <a:spcPct val="150000"/>
              </a:lnSpc>
              <a:defRPr/>
            </a:pPr>
            <a:r>
              <a:rPr lang="en-ZA" sz="1800" dirty="0" smtClean="0"/>
              <a:t>Deposits</a:t>
            </a:r>
          </a:p>
          <a:p>
            <a:pPr indent="-342900">
              <a:lnSpc>
                <a:spcPct val="150000"/>
              </a:lnSpc>
              <a:defRPr/>
            </a:pPr>
            <a:r>
              <a:rPr lang="en-ZA" sz="2000" dirty="0" smtClean="0"/>
              <a:t>Number of Ballots</a:t>
            </a:r>
          </a:p>
          <a:p>
            <a:pPr indent="-342900">
              <a:lnSpc>
                <a:spcPct val="150000"/>
              </a:lnSpc>
              <a:defRPr/>
            </a:pPr>
            <a:r>
              <a:rPr lang="en-US" sz="2000" dirty="0" smtClean="0"/>
              <a:t>Seat Allocation</a:t>
            </a:r>
          </a:p>
          <a:p>
            <a:pPr indent="-342900">
              <a:lnSpc>
                <a:spcPct val="150000"/>
              </a:lnSpc>
              <a:defRPr/>
            </a:pPr>
            <a:r>
              <a:rPr lang="en-US" sz="2000" dirty="0" smtClean="0"/>
              <a:t>Other Legislative Changes</a:t>
            </a:r>
          </a:p>
          <a:p>
            <a:pPr indent="-342900">
              <a:lnSpc>
                <a:spcPct val="150000"/>
              </a:lnSpc>
              <a:defRPr/>
            </a:pPr>
            <a:r>
              <a:rPr lang="en-US" sz="2000" dirty="0" smtClean="0"/>
              <a:t>Voters’ Roll Statistics</a:t>
            </a:r>
            <a:endParaRPr lang="en-ZA" sz="2000" dirty="0" smtClean="0"/>
          </a:p>
          <a:p>
            <a:pPr marL="0" indent="0">
              <a:lnSpc>
                <a:spcPct val="150000"/>
              </a:lnSpc>
              <a:buNone/>
              <a:defRPr/>
            </a:pPr>
            <a:endParaRPr lang="en-ZA" sz="2400" dirty="0" smtClean="0"/>
          </a:p>
          <a:p>
            <a:pPr indent="-342900">
              <a:lnSpc>
                <a:spcPct val="150000"/>
              </a:lnSpc>
              <a:defRPr/>
            </a:pPr>
            <a:endParaRPr lang="en-US" sz="2400" dirty="0" smtClean="0"/>
          </a:p>
        </p:txBody>
      </p:sp>
      <p:sp>
        <p:nvSpPr>
          <p:cNvPr id="4" name="Slide Number Placeholder 3"/>
          <p:cNvSpPr>
            <a:spLocks noGrp="1"/>
          </p:cNvSpPr>
          <p:nvPr>
            <p:ph type="sldNum" sz="quarter" idx="12"/>
          </p:nvPr>
        </p:nvSpPr>
        <p:spPr/>
        <p:txBody>
          <a:bodyPr/>
          <a:lstStyle/>
          <a:p>
            <a:fld id="{92373184-C173-4798-875F-9843F00E55BD}" type="slidenum">
              <a:rPr lang="en-ZA" smtClean="0"/>
              <a:pPr/>
              <a:t>2</a:t>
            </a:fld>
            <a:endParaRPr lang="en-ZA" dirty="0"/>
          </a:p>
        </p:txBody>
      </p:sp>
    </p:spTree>
    <p:extLst>
      <p:ext uri="{BB962C8B-B14F-4D97-AF65-F5344CB8AC3E}">
        <p14:creationId xmlns:p14="http://schemas.microsoft.com/office/powerpoint/2010/main" val="3067166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solidFill>
                  <a:schemeClr val="tx1"/>
                </a:solidFill>
              </a:rPr>
              <a:t>Nomination </a:t>
            </a:r>
            <a:r>
              <a:rPr lang="en-ZA" sz="2800" dirty="0" smtClean="0">
                <a:solidFill>
                  <a:schemeClr val="tx1"/>
                </a:solidFill>
              </a:rPr>
              <a:t>of candidates: Unrepresented parties in provincial Legislatures </a:t>
            </a:r>
            <a:endParaRPr lang="en-ZA" sz="2800" dirty="0">
              <a:solidFill>
                <a:schemeClr val="tx1"/>
              </a:solidFill>
            </a:endParaRPr>
          </a:p>
        </p:txBody>
      </p:sp>
      <p:sp>
        <p:nvSpPr>
          <p:cNvPr id="3" name="Content Placeholder 2"/>
          <p:cNvSpPr>
            <a:spLocks noGrp="1"/>
          </p:cNvSpPr>
          <p:nvPr>
            <p:ph idx="1"/>
          </p:nvPr>
        </p:nvSpPr>
        <p:spPr>
          <a:xfrm>
            <a:off x="179512" y="1484784"/>
            <a:ext cx="8060737" cy="5112568"/>
          </a:xfrm>
        </p:spPr>
        <p:txBody>
          <a:bodyPr>
            <a:normAutofit/>
          </a:bodyPr>
          <a:lstStyle/>
          <a:p>
            <a:pPr algn="just">
              <a:lnSpc>
                <a:spcPct val="150000"/>
              </a:lnSpc>
            </a:pPr>
            <a:r>
              <a:rPr lang="en-ZA" sz="2000" dirty="0" smtClean="0"/>
              <a:t>In the case of </a:t>
            </a:r>
            <a:r>
              <a:rPr lang="en-ZA" sz="2000" b="1" dirty="0" smtClean="0"/>
              <a:t>a party with no representation in the Provincial Legislature </a:t>
            </a:r>
            <a:r>
              <a:rPr lang="en-ZA" sz="2000" dirty="0" smtClean="0"/>
              <a:t>that it wants to contest, a prescribed declaration confirming that the party has submitted names, identity numbers and signatures of voters who support the party’s candidate nomination</a:t>
            </a:r>
            <a:r>
              <a:rPr lang="en-ZA" sz="1500" dirty="0" smtClean="0"/>
              <a:t>:</a:t>
            </a:r>
          </a:p>
          <a:p>
            <a:pPr lvl="1" algn="just">
              <a:lnSpc>
                <a:spcPct val="150000"/>
              </a:lnSpc>
            </a:pPr>
            <a:r>
              <a:rPr lang="en-ZA" dirty="0" smtClean="0"/>
              <a:t>In relation to a </a:t>
            </a:r>
            <a:r>
              <a:rPr lang="en-ZA" dirty="0"/>
              <a:t>P</a:t>
            </a:r>
            <a:r>
              <a:rPr lang="en-ZA" dirty="0" smtClean="0"/>
              <a:t>rovincial </a:t>
            </a:r>
            <a:r>
              <a:rPr lang="en-ZA" dirty="0"/>
              <a:t>L</a:t>
            </a:r>
            <a:r>
              <a:rPr lang="en-ZA" dirty="0" smtClean="0"/>
              <a:t>egislature, 15 per cent of the provincial seat quota in the preceding election, in respect of that province.  </a:t>
            </a:r>
          </a:p>
          <a:p>
            <a:pPr lvl="1" algn="just">
              <a:lnSpc>
                <a:spcPct val="150000"/>
              </a:lnSpc>
            </a:pPr>
            <a:r>
              <a:rPr lang="en-ZA" dirty="0" smtClean="0"/>
              <a:t>The voters must be registered in that province.</a:t>
            </a:r>
          </a:p>
          <a:p>
            <a:pPr lvl="1" algn="just">
              <a:lnSpc>
                <a:spcPct val="150000"/>
              </a:lnSpc>
            </a:pPr>
            <a:r>
              <a:rPr lang="en-ZA" dirty="0" smtClean="0"/>
              <a:t>This is required for every province that the party want to contest.</a:t>
            </a:r>
          </a:p>
          <a:p>
            <a:pPr lvl="1"/>
            <a:endParaRPr lang="en-ZA" sz="1650" dirty="0"/>
          </a:p>
        </p:txBody>
      </p:sp>
      <p:sp>
        <p:nvSpPr>
          <p:cNvPr id="4" name="Slide Number Placeholder 3"/>
          <p:cNvSpPr>
            <a:spLocks noGrp="1"/>
          </p:cNvSpPr>
          <p:nvPr>
            <p:ph type="sldNum" sz="quarter" idx="12"/>
          </p:nvPr>
        </p:nvSpPr>
        <p:spPr/>
        <p:txBody>
          <a:bodyPr/>
          <a:lstStyle/>
          <a:p>
            <a:fld id="{CBCE9322-AD92-4632-BD25-58DAC256497E}" type="slidenum">
              <a:rPr lang="en-ZA" smtClean="0"/>
              <a:t>20</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20</a:t>
            </a:fld>
            <a:endParaRPr lang="en-ZA" sz="900" dirty="0"/>
          </a:p>
        </p:txBody>
      </p:sp>
    </p:spTree>
    <p:extLst>
      <p:ext uri="{BB962C8B-B14F-4D97-AF65-F5344CB8AC3E}">
        <p14:creationId xmlns:p14="http://schemas.microsoft.com/office/powerpoint/2010/main" val="315933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74042"/>
          </a:xfrm>
        </p:spPr>
        <p:txBody>
          <a:bodyPr/>
          <a:lstStyle/>
          <a:p>
            <a:r>
              <a:rPr lang="en-US" sz="2800" b="1" smtClean="0">
                <a:solidFill>
                  <a:schemeClr val="tx1"/>
                </a:solidFill>
              </a:rPr>
              <a:t>PROPOSED </a:t>
            </a:r>
            <a:r>
              <a:rPr lang="en-US" sz="2800" b="1" dirty="0" smtClean="0">
                <a:solidFill>
                  <a:schemeClr val="tx1"/>
                </a:solidFill>
              </a:rPr>
              <a:t>DEPOSITS QUANTAMS</a:t>
            </a:r>
            <a:endParaRPr lang="en-ZA" sz="2800" b="1" dirty="0">
              <a:solidFill>
                <a:schemeClr val="tx1"/>
              </a:solidFill>
            </a:endParaRPr>
          </a:p>
        </p:txBody>
      </p:sp>
      <p:sp>
        <p:nvSpPr>
          <p:cNvPr id="4" name="Slide Number Placeholder 3"/>
          <p:cNvSpPr>
            <a:spLocks noGrp="1"/>
          </p:cNvSpPr>
          <p:nvPr>
            <p:ph type="sldNum" sz="quarter" idx="12"/>
          </p:nvPr>
        </p:nvSpPr>
        <p:spPr/>
        <p:txBody>
          <a:bodyPr/>
          <a:lstStyle/>
          <a:p>
            <a:fld id="{CBCE9322-AD92-4632-BD25-58DAC256497E}" type="slidenum">
              <a:rPr lang="en-ZA" smtClean="0"/>
              <a:t>21</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21</a:t>
            </a:fld>
            <a:endParaRPr lang="en-ZA" sz="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5748693"/>
              </p:ext>
            </p:extLst>
          </p:nvPr>
        </p:nvGraphicFramePr>
        <p:xfrm>
          <a:off x="0" y="692696"/>
          <a:ext cx="8077200" cy="6182816"/>
        </p:xfrm>
        <a:graphic>
          <a:graphicData uri="http://schemas.openxmlformats.org/drawingml/2006/table">
            <a:tbl>
              <a:tblPr firstRow="1" bandRow="1">
                <a:tableStyleId>{5C22544A-7EE6-4342-B048-85BDC9FD1C3A}</a:tableStyleId>
              </a:tblPr>
              <a:tblGrid>
                <a:gridCol w="683568">
                  <a:extLst>
                    <a:ext uri="{9D8B030D-6E8A-4147-A177-3AD203B41FA5}">
                      <a16:colId xmlns:a16="http://schemas.microsoft.com/office/drawing/2014/main" val="1060877374"/>
                    </a:ext>
                  </a:extLst>
                </a:gridCol>
                <a:gridCol w="2547312">
                  <a:extLst>
                    <a:ext uri="{9D8B030D-6E8A-4147-A177-3AD203B41FA5}">
                      <a16:colId xmlns:a16="http://schemas.microsoft.com/office/drawing/2014/main" val="636059338"/>
                    </a:ext>
                  </a:extLst>
                </a:gridCol>
                <a:gridCol w="1615440">
                  <a:extLst>
                    <a:ext uri="{9D8B030D-6E8A-4147-A177-3AD203B41FA5}">
                      <a16:colId xmlns:a16="http://schemas.microsoft.com/office/drawing/2014/main" val="2319087988"/>
                    </a:ext>
                  </a:extLst>
                </a:gridCol>
                <a:gridCol w="1615440">
                  <a:extLst>
                    <a:ext uri="{9D8B030D-6E8A-4147-A177-3AD203B41FA5}">
                      <a16:colId xmlns:a16="http://schemas.microsoft.com/office/drawing/2014/main" val="1672299759"/>
                    </a:ext>
                  </a:extLst>
                </a:gridCol>
                <a:gridCol w="1615440">
                  <a:extLst>
                    <a:ext uri="{9D8B030D-6E8A-4147-A177-3AD203B41FA5}">
                      <a16:colId xmlns:a16="http://schemas.microsoft.com/office/drawing/2014/main" val="4195505084"/>
                    </a:ext>
                  </a:extLst>
                </a:gridCol>
              </a:tblGrid>
              <a:tr h="370840">
                <a:tc>
                  <a:txBody>
                    <a:bodyPr/>
                    <a:lstStyle/>
                    <a:p>
                      <a:r>
                        <a:rPr lang="en-US" sz="1400" dirty="0" smtClean="0">
                          <a:latin typeface="Arial" panose="020B0604020202020204" pitchFamily="34" charset="0"/>
                          <a:cs typeface="Arial" panose="020B0604020202020204" pitchFamily="34" charset="0"/>
                        </a:rPr>
                        <a:t>No</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Election Type</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Contestant</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Current Deposit</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Proposed</a:t>
                      </a:r>
                      <a:r>
                        <a:rPr lang="en-US" sz="1400" baseline="0" dirty="0" smtClean="0">
                          <a:latin typeface="Arial" panose="020B0604020202020204" pitchFamily="34" charset="0"/>
                          <a:cs typeface="Arial" panose="020B0604020202020204" pitchFamily="34" charset="0"/>
                        </a:rPr>
                        <a:t> Deposit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549503"/>
                  </a:ext>
                </a:extLst>
              </a:tr>
              <a:tr h="1169928">
                <a:tc>
                  <a:txBody>
                    <a:bodyPr/>
                    <a:lstStyle/>
                    <a:p>
                      <a:r>
                        <a:rPr lang="en-US" sz="1400" b="1" dirty="0" smtClean="0">
                          <a:latin typeface="Arial" panose="020B0604020202020204" pitchFamily="34" charset="0"/>
                          <a:cs typeface="Arial" panose="020B0604020202020204" pitchFamily="34" charset="0"/>
                        </a:rPr>
                        <a:t>1</a:t>
                      </a:r>
                      <a:endParaRPr lang="en-ZA"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Compensatory </a:t>
                      </a:r>
                      <a:r>
                        <a:rPr lang="en-US" sz="1400" kern="1200" dirty="0" smtClean="0">
                          <a:solidFill>
                            <a:schemeClr val="dk1"/>
                          </a:solidFill>
                          <a:effectLst/>
                          <a:latin typeface="Arial" panose="020B0604020202020204" pitchFamily="34" charset="0"/>
                          <a:ea typeface="+mn-ea"/>
                          <a:cs typeface="Arial" panose="020B0604020202020204" pitchFamily="34" charset="0"/>
                        </a:rPr>
                        <a:t>Election </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an</a:t>
                      </a:r>
                      <a:r>
                        <a:rPr lang="en-US" sz="1400" baseline="0" dirty="0" smtClean="0">
                          <a:latin typeface="Arial" panose="020B0604020202020204" pitchFamily="34" charset="0"/>
                          <a:cs typeface="Arial" panose="020B0604020202020204" pitchFamily="34" charset="0"/>
                        </a:rPr>
                        <a:t> </a:t>
                      </a:r>
                      <a:r>
                        <a:rPr lang="en-US" sz="1400" kern="1200" dirty="0" smtClean="0">
                          <a:solidFill>
                            <a:schemeClr val="dk1"/>
                          </a:solidFill>
                          <a:effectLst/>
                          <a:latin typeface="Arial" panose="020B0604020202020204" pitchFamily="34" charset="0"/>
                          <a:ea typeface="+mn-ea"/>
                          <a:cs typeface="Arial" panose="020B0604020202020204" pitchFamily="34" charset="0"/>
                        </a:rPr>
                        <a:t>Regional All</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r>
                        <a:rPr lang="en-US" sz="1400" dirty="0" smtClean="0">
                          <a:latin typeface="Arial" panose="020B0604020202020204" pitchFamily="34" charset="0"/>
                          <a:cs typeface="Arial" panose="020B0604020202020204" pitchFamily="34" charset="0"/>
                        </a:rPr>
                        <a:t>Elections </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Party</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R200</a:t>
                      </a:r>
                      <a:r>
                        <a:rPr lang="en-US" sz="1400" baseline="0" dirty="0" smtClean="0">
                          <a:latin typeface="Arial" panose="020B0604020202020204" pitchFamily="34" charset="0"/>
                          <a:cs typeface="Arial" panose="020B0604020202020204" pitchFamily="34" charset="0"/>
                        </a:rPr>
                        <a:t> 000</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R300 000</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459416"/>
                  </a:ext>
                </a:extLst>
              </a:tr>
              <a:tr h="370840">
                <a:tc>
                  <a:txBody>
                    <a:bodyPr/>
                    <a:lstStyle/>
                    <a:p>
                      <a:r>
                        <a:rPr lang="en-US" sz="1400" b="1" dirty="0" smtClean="0">
                          <a:latin typeface="Arial" panose="020B0604020202020204" pitchFamily="34" charset="0"/>
                          <a:cs typeface="Arial" panose="020B0604020202020204" pitchFamily="34" charset="0"/>
                        </a:rPr>
                        <a:t>2</a:t>
                      </a:r>
                      <a:endParaRPr lang="en-ZA"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Compensatory Election </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r>
                        <a:rPr lang="en-US" sz="1400" dirty="0" smtClean="0">
                          <a:latin typeface="Arial" panose="020B0604020202020204" pitchFamily="34" charset="0"/>
                          <a:cs typeface="Arial" panose="020B0604020202020204" pitchFamily="34" charset="0"/>
                        </a:rPr>
                        <a:t>At least</a:t>
                      </a:r>
                      <a:r>
                        <a:rPr lang="en-US" sz="1400" baseline="0" dirty="0" smtClean="0">
                          <a:latin typeface="Arial" panose="020B0604020202020204" pitchFamily="34" charset="0"/>
                          <a:cs typeface="Arial" panose="020B0604020202020204" pitchFamily="34" charset="0"/>
                        </a:rPr>
                        <a:t> one </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R</a:t>
                      </a:r>
                      <a:r>
                        <a:rPr lang="en-US" sz="1400" kern="1200" dirty="0" smtClean="0">
                          <a:solidFill>
                            <a:schemeClr val="dk1"/>
                          </a:solidFill>
                          <a:effectLst/>
                          <a:latin typeface="Arial" panose="020B0604020202020204" pitchFamily="34" charset="0"/>
                          <a:ea typeface="+mn-ea"/>
                          <a:cs typeface="Arial" panose="020B0604020202020204" pitchFamily="34" charset="0"/>
                        </a:rPr>
                        <a:t>egional Election</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Party</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R200 000</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R200</a:t>
                      </a:r>
                      <a:r>
                        <a:rPr lang="en-US" sz="1400" baseline="0" dirty="0" smtClean="0">
                          <a:latin typeface="Arial" panose="020B0604020202020204" pitchFamily="34" charset="0"/>
                          <a:cs typeface="Arial" panose="020B0604020202020204" pitchFamily="34" charset="0"/>
                        </a:rPr>
                        <a:t> 000</a:t>
                      </a:r>
                    </a:p>
                    <a:p>
                      <a:r>
                        <a:rPr lang="en-US" sz="1400" baseline="0" dirty="0" smtClean="0">
                          <a:latin typeface="Arial" panose="020B0604020202020204" pitchFamily="34" charset="0"/>
                          <a:cs typeface="Arial" panose="020B0604020202020204" pitchFamily="34" charset="0"/>
                        </a:rPr>
                        <a:t>Plus  R25 000 Per Regional Election</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4280716"/>
                  </a:ext>
                </a:extLst>
              </a:tr>
              <a:tr h="1020008">
                <a:tc>
                  <a:txBody>
                    <a:bodyPr/>
                    <a:lstStyle/>
                    <a:p>
                      <a:r>
                        <a:rPr lang="en-US" sz="1400" b="1" dirty="0" smtClean="0">
                          <a:latin typeface="Arial" panose="020B0604020202020204" pitchFamily="34" charset="0"/>
                          <a:cs typeface="Arial" panose="020B0604020202020204" pitchFamily="34" charset="0"/>
                        </a:rPr>
                        <a:t>3</a:t>
                      </a:r>
                      <a:endParaRPr lang="en-ZA"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Provincial </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r>
                        <a:rPr lang="en-US" sz="1400" dirty="0" smtClean="0">
                          <a:latin typeface="Arial" panose="020B0604020202020204" pitchFamily="34" charset="0"/>
                          <a:cs typeface="Arial" panose="020B0604020202020204" pitchFamily="34" charset="0"/>
                        </a:rPr>
                        <a:t>Legislature</a:t>
                      </a:r>
                    </a:p>
                  </a:txBody>
                  <a:tcPr/>
                </a:tc>
                <a:tc>
                  <a:txBody>
                    <a:bodyPr/>
                    <a:lstStyle/>
                    <a:p>
                      <a:r>
                        <a:rPr lang="en-ZA" sz="1400" dirty="0" smtClean="0">
                          <a:latin typeface="Arial" panose="020B0604020202020204" pitchFamily="34" charset="0"/>
                          <a:cs typeface="Arial" panose="020B0604020202020204" pitchFamily="34" charset="0"/>
                        </a:rPr>
                        <a:t>Party</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R45 000</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R45 000 Per Legislature</a:t>
                      </a: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562808"/>
                  </a:ext>
                </a:extLst>
              </a:tr>
              <a:tr h="370840">
                <a:tc>
                  <a:txBody>
                    <a:bodyPr/>
                    <a:lstStyle/>
                    <a:p>
                      <a:r>
                        <a:rPr lang="en-US" sz="1400" b="1" dirty="0" smtClean="0">
                          <a:latin typeface="Arial" panose="020B0604020202020204" pitchFamily="34" charset="0"/>
                          <a:cs typeface="Arial" panose="020B0604020202020204" pitchFamily="34" charset="0"/>
                        </a:rPr>
                        <a:t>4</a:t>
                      </a:r>
                      <a:endParaRPr lang="en-ZA"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Regional</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Election</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r>
                        <a:rPr lang="en-US" sz="1400" dirty="0" smtClean="0">
                          <a:latin typeface="Arial" panose="020B0604020202020204" pitchFamily="34" charset="0"/>
                          <a:cs typeface="Arial" panose="020B0604020202020204" pitchFamily="34" charset="0"/>
                        </a:rPr>
                        <a:t>National </a:t>
                      </a:r>
                    </a:p>
                    <a:p>
                      <a:endParaRPr lang="en-US" sz="1400" dirty="0" smtClean="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Independent</a:t>
                      </a:r>
                    </a:p>
                  </a:txBody>
                  <a:tcPr/>
                </a:tc>
                <a:tc>
                  <a:txBody>
                    <a:bodyPr/>
                    <a:lstStyle/>
                    <a:p>
                      <a:r>
                        <a:rPr lang="en-US" sz="1400" dirty="0" smtClean="0">
                          <a:latin typeface="Arial" panose="020B0604020202020204" pitchFamily="34" charset="0"/>
                          <a:cs typeface="Arial" panose="020B0604020202020204" pitchFamily="34" charset="0"/>
                        </a:rPr>
                        <a:t>None</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R20 000 Per Regional Election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0988091"/>
                  </a:ext>
                </a:extLst>
              </a:tr>
              <a:tr h="370840">
                <a:tc>
                  <a:txBody>
                    <a:bodyPr/>
                    <a:lstStyle/>
                    <a:p>
                      <a:r>
                        <a:rPr lang="en-US" sz="1400" b="1" dirty="0" smtClean="0">
                          <a:latin typeface="Arial" panose="020B0604020202020204" pitchFamily="34" charset="0"/>
                          <a:cs typeface="Arial" panose="020B0604020202020204" pitchFamily="34" charset="0"/>
                        </a:rPr>
                        <a:t>5</a:t>
                      </a:r>
                    </a:p>
                    <a:p>
                      <a:endParaRPr lang="en-US" sz="1400" b="1" dirty="0" smtClean="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National Assembly</a:t>
                      </a:r>
                    </a:p>
                    <a:p>
                      <a:r>
                        <a:rPr lang="en-US" sz="1400" dirty="0" smtClean="0">
                          <a:latin typeface="Arial" panose="020B0604020202020204" pitchFamily="34" charset="0"/>
                          <a:cs typeface="Arial" panose="020B0604020202020204" pitchFamily="34" charset="0"/>
                        </a:rPr>
                        <a:t>Provincial</a:t>
                      </a:r>
                      <a:r>
                        <a:rPr lang="en-US" sz="1400" baseline="0" dirty="0" smtClean="0">
                          <a:latin typeface="Arial" panose="020B0604020202020204" pitchFamily="34" charset="0"/>
                          <a:cs typeface="Arial" panose="020B0604020202020204" pitchFamily="34" charset="0"/>
                        </a:rPr>
                        <a:t>  Legislature</a:t>
                      </a:r>
                      <a:endParaRPr lang="en-ZA" sz="1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Independent</a:t>
                      </a:r>
                    </a:p>
                    <a:p>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None </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R15 000 for  a legislature in a Province in which a independent candidate</a:t>
                      </a:r>
                      <a:r>
                        <a:rPr lang="en-US" sz="1400" baseline="0" dirty="0" smtClean="0">
                          <a:latin typeface="Arial" panose="020B0604020202020204" pitchFamily="34" charset="0"/>
                          <a:cs typeface="Arial" panose="020B0604020202020204" pitchFamily="34" charset="0"/>
                        </a:rPr>
                        <a:t> is registered</a:t>
                      </a:r>
                      <a:endParaRPr lang="en-US" sz="1400" dirty="0" smtClean="0">
                        <a:latin typeface="Arial" panose="020B0604020202020204" pitchFamily="34" charset="0"/>
                        <a:cs typeface="Arial" panose="020B0604020202020204" pitchFamily="34" charset="0"/>
                      </a:endParaRPr>
                    </a:p>
                    <a:p>
                      <a:pPr algn="l"/>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9341721"/>
                  </a:ext>
                </a:extLst>
              </a:tr>
            </a:tbl>
          </a:graphicData>
        </a:graphic>
      </p:graphicFrame>
    </p:spTree>
    <p:extLst>
      <p:ext uri="{BB962C8B-B14F-4D97-AF65-F5344CB8AC3E}">
        <p14:creationId xmlns:p14="http://schemas.microsoft.com/office/powerpoint/2010/main" val="706722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sz="2800" dirty="0">
              <a:solidFill>
                <a:schemeClr val="bg2"/>
              </a:solidFill>
            </a:endParaRPr>
          </a:p>
        </p:txBody>
      </p:sp>
      <p:sp>
        <p:nvSpPr>
          <p:cNvPr id="3" name="Content Placeholder 2"/>
          <p:cNvSpPr>
            <a:spLocks noGrp="1"/>
          </p:cNvSpPr>
          <p:nvPr>
            <p:ph idx="1"/>
          </p:nvPr>
        </p:nvSpPr>
        <p:spPr/>
        <p:txBody>
          <a:bodyPr/>
          <a:lstStyle/>
          <a:p>
            <a:endParaRPr lang="en-ZA" dirty="0" smtClean="0"/>
          </a:p>
          <a:p>
            <a:endParaRPr lang="en-ZA" dirty="0"/>
          </a:p>
          <a:p>
            <a:pPr marL="114300" indent="0">
              <a:buNone/>
            </a:pPr>
            <a:r>
              <a:rPr lang="en-ZA" sz="2400" dirty="0">
                <a:solidFill>
                  <a:schemeClr val="bg1"/>
                </a:solidFill>
              </a:rPr>
              <a:t>Thresholds to Contest : Independents  and unrepresented parties </a:t>
            </a:r>
          </a:p>
          <a:p>
            <a:pPr marL="114300" indent="0">
              <a:buNone/>
            </a:pPr>
            <a:endParaRPr lang="en-ZA" dirty="0"/>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22</a:t>
            </a:fld>
            <a:endParaRPr lang="en-ZA" dirty="0"/>
          </a:p>
        </p:txBody>
      </p:sp>
    </p:spTree>
    <p:extLst>
      <p:ext uri="{BB962C8B-B14F-4D97-AF65-F5344CB8AC3E}">
        <p14:creationId xmlns:p14="http://schemas.microsoft.com/office/powerpoint/2010/main" val="3189899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000" r="7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70987"/>
            <a:ext cx="7620000" cy="931622"/>
          </a:xfrm>
        </p:spPr>
        <p:txBody>
          <a:bodyPr/>
          <a:lstStyle/>
          <a:p>
            <a:pPr algn="l"/>
            <a:r>
              <a:rPr lang="en-ZA" sz="2800" dirty="0" smtClean="0">
                <a:solidFill>
                  <a:schemeClr val="tx1"/>
                </a:solidFill>
              </a:rPr>
              <a:t>9 Regional ballots for National Assembly  &amp; Quota for seats</a:t>
            </a:r>
            <a:endParaRPr lang="en-ZA" sz="2800" dirty="0">
              <a:solidFill>
                <a:schemeClr val="tx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23</a:t>
            </a:fld>
            <a:endParaRPr lang="en-ZA" dirty="0"/>
          </a:p>
        </p:txBody>
      </p:sp>
      <p:sp>
        <p:nvSpPr>
          <p:cNvPr id="5" name="TextBox 4"/>
          <p:cNvSpPr txBox="1"/>
          <p:nvPr/>
        </p:nvSpPr>
        <p:spPr>
          <a:xfrm>
            <a:off x="1691680" y="3483812"/>
            <a:ext cx="1440160" cy="923330"/>
          </a:xfrm>
          <a:prstGeom prst="rect">
            <a:avLst/>
          </a:prstGeom>
          <a:noFill/>
        </p:spPr>
        <p:txBody>
          <a:bodyPr wrap="square" rtlCol="0">
            <a:spAutoFit/>
          </a:bodyPr>
          <a:lstStyle/>
          <a:p>
            <a:r>
              <a:rPr lang="en-ZA" dirty="0" smtClean="0">
                <a:effectLst>
                  <a:outerShdw blurRad="38100" dist="38100" dir="2700000" algn="tl">
                    <a:srgbClr val="000000">
                      <a:alpha val="43137"/>
                    </a:srgbClr>
                  </a:outerShdw>
                </a:effectLst>
              </a:rPr>
              <a:t>     </a:t>
            </a:r>
            <a:r>
              <a:rPr lang="en-ZA" b="1" dirty="0" smtClean="0">
                <a:effectLst>
                  <a:outerShdw blurRad="38100" dist="38100" dir="2700000" algn="tl">
                    <a:srgbClr val="000000">
                      <a:alpha val="43137"/>
                    </a:srgbClr>
                  </a:outerShdw>
                </a:effectLst>
              </a:rPr>
              <a:t>5</a:t>
            </a:r>
          </a:p>
          <a:p>
            <a:endParaRPr lang="en-ZA" b="1" dirty="0">
              <a:effectLst>
                <a:outerShdw blurRad="38100" dist="38100" dir="2700000" algn="tl">
                  <a:srgbClr val="000000">
                    <a:alpha val="43137"/>
                  </a:srgbClr>
                </a:outerShdw>
              </a:effectLst>
            </a:endParaRPr>
          </a:p>
          <a:p>
            <a:r>
              <a:rPr lang="en-ZA" b="1" dirty="0" smtClean="0">
                <a:effectLst>
                  <a:outerShdw blurRad="38100" dist="38100" dir="2700000" algn="tl">
                    <a:srgbClr val="000000">
                      <a:alpha val="43137"/>
                    </a:srgbClr>
                  </a:outerShdw>
                </a:effectLst>
              </a:rPr>
              <a:t> 68 474</a:t>
            </a:r>
            <a:endParaRPr lang="en-ZA" b="1" dirty="0">
              <a:effectLst>
                <a:outerShdw blurRad="38100" dist="38100" dir="2700000" algn="tl">
                  <a:srgbClr val="000000">
                    <a:alpha val="43137"/>
                  </a:srgbClr>
                </a:outerShdw>
              </a:effectLst>
            </a:endParaRPr>
          </a:p>
        </p:txBody>
      </p:sp>
      <p:sp>
        <p:nvSpPr>
          <p:cNvPr id="8" name="TextBox 7"/>
          <p:cNvSpPr txBox="1"/>
          <p:nvPr/>
        </p:nvSpPr>
        <p:spPr>
          <a:xfrm>
            <a:off x="5940152" y="859924"/>
            <a:ext cx="1440160" cy="830997"/>
          </a:xfrm>
          <a:prstGeom prst="rect">
            <a:avLst/>
          </a:prstGeom>
          <a:noFill/>
        </p:spPr>
        <p:txBody>
          <a:bodyPr wrap="square" rtlCol="0">
            <a:spAutoFit/>
          </a:bodyPr>
          <a:lstStyle/>
          <a:p>
            <a:r>
              <a:rPr lang="en-ZA" sz="1600" b="1" dirty="0" smtClean="0">
                <a:effectLst>
                  <a:outerShdw blurRad="38100" dist="38100" dir="2700000" algn="tl">
                    <a:srgbClr val="000000">
                      <a:alpha val="43137"/>
                    </a:srgbClr>
                  </a:outerShdw>
                </a:effectLst>
              </a:rPr>
              <a:t>     19</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75 529</a:t>
            </a:r>
            <a:endParaRPr lang="en-ZA" sz="1600" b="1" dirty="0">
              <a:effectLst>
                <a:outerShdw blurRad="38100" dist="38100" dir="2700000" algn="tl">
                  <a:srgbClr val="000000">
                    <a:alpha val="43137"/>
                  </a:srgbClr>
                </a:outerShdw>
              </a:effectLst>
            </a:endParaRPr>
          </a:p>
        </p:txBody>
      </p:sp>
      <p:sp>
        <p:nvSpPr>
          <p:cNvPr id="9" name="TextBox 8"/>
          <p:cNvSpPr txBox="1"/>
          <p:nvPr/>
        </p:nvSpPr>
        <p:spPr>
          <a:xfrm>
            <a:off x="4061520" y="2027049"/>
            <a:ext cx="1440160" cy="846386"/>
          </a:xfrm>
          <a:prstGeom prst="rect">
            <a:avLst/>
          </a:prstGeom>
          <a:noFill/>
        </p:spPr>
        <p:txBody>
          <a:bodyPr wrap="square" rtlCol="0">
            <a:spAutoFit/>
          </a:bodyPr>
          <a:lstStyle/>
          <a:p>
            <a:r>
              <a:rPr lang="en-ZA" sz="2000" b="1" dirty="0" smtClean="0">
                <a:effectLst>
                  <a:outerShdw blurRad="38100" dist="38100" dir="2700000" algn="tl">
                    <a:srgbClr val="000000">
                      <a:alpha val="43137"/>
                    </a:srgbClr>
                  </a:outerShdw>
                </a:effectLst>
              </a:rPr>
              <a:t>     </a:t>
            </a:r>
            <a:r>
              <a:rPr lang="en-ZA" b="1" dirty="0" smtClean="0">
                <a:effectLst>
                  <a:outerShdw blurRad="38100" dist="38100" dir="2700000" algn="tl">
                    <a:srgbClr val="000000">
                      <a:alpha val="43137"/>
                    </a:srgbClr>
                  </a:outerShdw>
                </a:effectLst>
              </a:rPr>
              <a:t>13</a:t>
            </a:r>
          </a:p>
          <a:p>
            <a:endParaRPr lang="en-ZA" sz="1100" b="1" dirty="0">
              <a:effectLst>
                <a:outerShdw blurRad="38100" dist="38100" dir="2700000" algn="tl">
                  <a:srgbClr val="000000">
                    <a:alpha val="43137"/>
                  </a:srgbClr>
                </a:outerShdw>
              </a:effectLst>
            </a:endParaRPr>
          </a:p>
          <a:p>
            <a:r>
              <a:rPr lang="en-ZA" b="1" dirty="0" smtClean="0">
                <a:effectLst>
                  <a:outerShdw blurRad="38100" dist="38100" dir="2700000" algn="tl">
                    <a:srgbClr val="000000">
                      <a:alpha val="43137"/>
                    </a:srgbClr>
                  </a:outerShdw>
                </a:effectLst>
              </a:rPr>
              <a:t> 71 016</a:t>
            </a:r>
            <a:endParaRPr lang="en-ZA" b="1" dirty="0">
              <a:effectLst>
                <a:outerShdw blurRad="38100" dist="38100" dir="2700000" algn="tl">
                  <a:srgbClr val="000000">
                    <a:alpha val="43137"/>
                  </a:srgbClr>
                </a:outerShdw>
              </a:effectLst>
            </a:endParaRPr>
          </a:p>
        </p:txBody>
      </p:sp>
      <p:sp>
        <p:nvSpPr>
          <p:cNvPr id="10" name="TextBox 9"/>
          <p:cNvSpPr txBox="1"/>
          <p:nvPr/>
        </p:nvSpPr>
        <p:spPr>
          <a:xfrm>
            <a:off x="6300192" y="1830363"/>
            <a:ext cx="1440160" cy="830997"/>
          </a:xfrm>
          <a:prstGeom prst="rect">
            <a:avLst/>
          </a:prstGeom>
          <a:noFill/>
        </p:spPr>
        <p:txBody>
          <a:bodyPr wrap="square" rtlCol="0">
            <a:spAutoFit/>
          </a:bodyPr>
          <a:lstStyle/>
          <a:p>
            <a:r>
              <a:rPr lang="en-ZA" sz="1600" b="1" dirty="0" smtClean="0">
                <a:effectLst>
                  <a:outerShdw blurRad="38100" dist="38100" dir="2700000" algn="tl">
                    <a:srgbClr val="000000">
                      <a:alpha val="43137"/>
                    </a:srgbClr>
                  </a:outerShdw>
                </a:effectLst>
              </a:rPr>
              <a:t>     15</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79 499</a:t>
            </a:r>
            <a:endParaRPr lang="en-ZA" sz="1600" b="1" dirty="0">
              <a:effectLst>
                <a:outerShdw blurRad="38100" dist="38100" dir="2700000" algn="tl">
                  <a:srgbClr val="000000">
                    <a:alpha val="43137"/>
                  </a:srgbClr>
                </a:outerShdw>
              </a:effectLst>
            </a:endParaRPr>
          </a:p>
        </p:txBody>
      </p:sp>
      <p:sp>
        <p:nvSpPr>
          <p:cNvPr id="11" name="TextBox 10"/>
          <p:cNvSpPr txBox="1"/>
          <p:nvPr/>
        </p:nvSpPr>
        <p:spPr>
          <a:xfrm>
            <a:off x="4427984" y="4725144"/>
            <a:ext cx="1440160" cy="830997"/>
          </a:xfrm>
          <a:prstGeom prst="rect">
            <a:avLst/>
          </a:prstGeom>
          <a:noFill/>
        </p:spPr>
        <p:txBody>
          <a:bodyPr wrap="square" rtlCol="0">
            <a:spAutoFit/>
          </a:bodyPr>
          <a:lstStyle/>
          <a:p>
            <a:r>
              <a:rPr lang="en-ZA" sz="1600" b="1" dirty="0" smtClean="0">
                <a:effectLst>
                  <a:outerShdw blurRad="38100" dist="38100" dir="2700000" algn="tl">
                    <a:srgbClr val="000000">
                      <a:alpha val="43137"/>
                    </a:srgbClr>
                  </a:outerShdw>
                </a:effectLst>
              </a:rPr>
              <a:t>     25</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77 713</a:t>
            </a:r>
            <a:endParaRPr lang="en-ZA" sz="1600" b="1" dirty="0">
              <a:effectLst>
                <a:outerShdw blurRad="38100" dist="38100" dir="2700000" algn="tl">
                  <a:srgbClr val="000000">
                    <a:alpha val="43137"/>
                  </a:srgbClr>
                </a:outerShdw>
              </a:effectLst>
            </a:endParaRPr>
          </a:p>
        </p:txBody>
      </p:sp>
      <p:sp>
        <p:nvSpPr>
          <p:cNvPr id="12" name="TextBox 11"/>
          <p:cNvSpPr txBox="1"/>
          <p:nvPr/>
        </p:nvSpPr>
        <p:spPr>
          <a:xfrm>
            <a:off x="1475656" y="5431581"/>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23</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88 008</a:t>
            </a:r>
            <a:endParaRPr lang="en-ZA" sz="1600" b="1" dirty="0">
              <a:effectLst>
                <a:outerShdw blurRad="38100" dist="38100" dir="2700000" algn="tl">
                  <a:srgbClr val="000000">
                    <a:alpha val="43137"/>
                  </a:srgbClr>
                </a:outerShdw>
              </a:effectLst>
            </a:endParaRPr>
          </a:p>
        </p:txBody>
      </p:sp>
      <p:sp>
        <p:nvSpPr>
          <p:cNvPr id="13" name="TextBox 12"/>
          <p:cNvSpPr txBox="1"/>
          <p:nvPr/>
        </p:nvSpPr>
        <p:spPr>
          <a:xfrm>
            <a:off x="4499992" y="3085509"/>
            <a:ext cx="1440160" cy="830997"/>
          </a:xfrm>
          <a:prstGeom prst="rect">
            <a:avLst/>
          </a:prstGeom>
          <a:noFill/>
        </p:spPr>
        <p:txBody>
          <a:bodyPr wrap="square" rtlCol="0">
            <a:spAutoFit/>
          </a:bodyPr>
          <a:lstStyle/>
          <a:p>
            <a:r>
              <a:rPr lang="en-ZA" sz="1600" b="1" dirty="0" smtClean="0">
                <a:effectLst>
                  <a:outerShdw blurRad="38100" dist="38100" dir="2700000" algn="tl">
                    <a:srgbClr val="000000">
                      <a:alpha val="43137"/>
                    </a:srgbClr>
                  </a:outerShdw>
                </a:effectLst>
              </a:rPr>
              <a:t>     11</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75 602</a:t>
            </a:r>
            <a:endParaRPr lang="en-ZA" sz="1600" b="1" dirty="0">
              <a:effectLst>
                <a:outerShdw blurRad="38100" dist="38100" dir="2700000" algn="tl">
                  <a:srgbClr val="000000">
                    <a:alpha val="43137"/>
                  </a:srgbClr>
                </a:outerShdw>
              </a:effectLst>
            </a:endParaRPr>
          </a:p>
        </p:txBody>
      </p:sp>
      <p:sp>
        <p:nvSpPr>
          <p:cNvPr id="14" name="TextBox 13"/>
          <p:cNvSpPr txBox="1"/>
          <p:nvPr/>
        </p:nvSpPr>
        <p:spPr>
          <a:xfrm>
            <a:off x="5436096" y="1922696"/>
            <a:ext cx="1183123" cy="738664"/>
          </a:xfrm>
          <a:prstGeom prst="rect">
            <a:avLst/>
          </a:prstGeom>
          <a:noFill/>
        </p:spPr>
        <p:txBody>
          <a:bodyPr wrap="square" rtlCol="0">
            <a:spAutoFit/>
          </a:bodyPr>
          <a:lstStyle/>
          <a:p>
            <a:r>
              <a:rPr lang="en-ZA" sz="1400" b="1" dirty="0" smtClean="0">
                <a:effectLst>
                  <a:outerShdw blurRad="38100" dist="38100" dir="2700000" algn="tl">
                    <a:srgbClr val="000000">
                      <a:alpha val="43137"/>
                    </a:srgbClr>
                  </a:outerShdw>
                </a:effectLst>
              </a:rPr>
              <a:t>       48</a:t>
            </a:r>
          </a:p>
          <a:p>
            <a:endParaRPr lang="en-ZA" sz="1400" b="1" dirty="0" smtClean="0">
              <a:effectLst>
                <a:outerShdw blurRad="38100" dist="38100" dir="2700000" algn="tl">
                  <a:srgbClr val="000000">
                    <a:alpha val="43137"/>
                  </a:srgbClr>
                </a:outerShdw>
              </a:effectLst>
            </a:endParaRPr>
          </a:p>
          <a:p>
            <a:r>
              <a:rPr lang="en-ZA" sz="1400" b="1" dirty="0" smtClean="0">
                <a:effectLst>
                  <a:outerShdw blurRad="38100" dist="38100" dir="2700000" algn="tl">
                    <a:srgbClr val="000000">
                      <a:alpha val="43137"/>
                    </a:srgbClr>
                  </a:outerShdw>
                </a:effectLst>
              </a:rPr>
              <a:t>92 601</a:t>
            </a:r>
            <a:endParaRPr lang="en-ZA" sz="1400" b="1" dirty="0">
              <a:effectLst>
                <a:outerShdw blurRad="38100" dist="38100" dir="2700000" algn="tl">
                  <a:srgbClr val="000000">
                    <a:alpha val="43137"/>
                  </a:srgbClr>
                </a:outerShdw>
              </a:effectLst>
            </a:endParaRPr>
          </a:p>
        </p:txBody>
      </p:sp>
      <p:sp>
        <p:nvSpPr>
          <p:cNvPr id="15" name="TextBox 14"/>
          <p:cNvSpPr txBox="1"/>
          <p:nvPr/>
        </p:nvSpPr>
        <p:spPr>
          <a:xfrm>
            <a:off x="6431360" y="3124323"/>
            <a:ext cx="1440160" cy="830997"/>
          </a:xfrm>
          <a:prstGeom prst="rect">
            <a:avLst/>
          </a:prstGeom>
          <a:noFill/>
        </p:spPr>
        <p:txBody>
          <a:bodyPr wrap="square" rtlCol="0">
            <a:spAutoFit/>
          </a:bodyPr>
          <a:lstStyle/>
          <a:p>
            <a:r>
              <a:rPr lang="en-ZA" sz="1600" b="1" dirty="0" smtClean="0">
                <a:effectLst>
                  <a:outerShdw blurRad="38100" dist="38100" dir="2700000" algn="tl">
                    <a:srgbClr val="000000">
                      <a:alpha val="43137"/>
                    </a:srgbClr>
                  </a:outerShdw>
                </a:effectLst>
              </a:rPr>
              <a:t>     41</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86 967</a:t>
            </a:r>
            <a:endParaRPr lang="en-ZA"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605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Signature requirement: Regions*</a:t>
            </a:r>
            <a:endParaRPr lang="en-ZA" sz="28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8482966"/>
              </p:ext>
            </p:extLst>
          </p:nvPr>
        </p:nvGraphicFramePr>
        <p:xfrm>
          <a:off x="457201" y="1052740"/>
          <a:ext cx="7619998" cy="5328587"/>
        </p:xfrm>
        <a:graphic>
          <a:graphicData uri="http://schemas.openxmlformats.org/drawingml/2006/table">
            <a:tbl>
              <a:tblPr firstRow="1" firstCol="1" bandRow="1">
                <a:tableStyleId>{5C22544A-7EE6-4342-B048-85BDC9FD1C3A}</a:tableStyleId>
              </a:tblPr>
              <a:tblGrid>
                <a:gridCol w="2077419">
                  <a:extLst>
                    <a:ext uri="{9D8B030D-6E8A-4147-A177-3AD203B41FA5}">
                      <a16:colId xmlns:a16="http://schemas.microsoft.com/office/drawing/2014/main" val="880128537"/>
                    </a:ext>
                  </a:extLst>
                </a:gridCol>
                <a:gridCol w="1531059">
                  <a:extLst>
                    <a:ext uri="{9D8B030D-6E8A-4147-A177-3AD203B41FA5}">
                      <a16:colId xmlns:a16="http://schemas.microsoft.com/office/drawing/2014/main" val="3475293022"/>
                    </a:ext>
                  </a:extLst>
                </a:gridCol>
                <a:gridCol w="2475193">
                  <a:extLst>
                    <a:ext uri="{9D8B030D-6E8A-4147-A177-3AD203B41FA5}">
                      <a16:colId xmlns:a16="http://schemas.microsoft.com/office/drawing/2014/main" val="918005363"/>
                    </a:ext>
                  </a:extLst>
                </a:gridCol>
                <a:gridCol w="1536327">
                  <a:extLst>
                    <a:ext uri="{9D8B030D-6E8A-4147-A177-3AD203B41FA5}">
                      <a16:colId xmlns:a16="http://schemas.microsoft.com/office/drawing/2014/main" val="962848404"/>
                    </a:ext>
                  </a:extLst>
                </a:gridCol>
              </a:tblGrid>
              <a:tr h="484417">
                <a:tc>
                  <a:txBody>
                    <a:bodyPr/>
                    <a:lstStyle/>
                    <a:p>
                      <a:pPr indent="355600">
                        <a:spcAft>
                          <a:spcPts val="0"/>
                        </a:spcAft>
                      </a:pPr>
                      <a:r>
                        <a:rPr lang="en-ZA" sz="1100" b="1" dirty="0">
                          <a:effectLst/>
                        </a:rPr>
                        <a:t>Region</a:t>
                      </a:r>
                      <a:endParaRPr lang="en-ZA" sz="800" b="1" dirty="0">
                        <a:effectLst/>
                        <a:latin typeface="Calibri" panose="020F0502020204030204" pitchFamily="34" charset="0"/>
                        <a:ea typeface="Calibri" panose="020F0502020204030204" pitchFamily="34" charset="0"/>
                      </a:endParaRPr>
                    </a:p>
                  </a:txBody>
                  <a:tcPr marL="51435" marR="51435" marT="0" marB="0" anchor="b"/>
                </a:tc>
                <a:tc>
                  <a:txBody>
                    <a:bodyPr/>
                    <a:lstStyle/>
                    <a:p>
                      <a:pPr indent="355600">
                        <a:spcAft>
                          <a:spcPts val="0"/>
                        </a:spcAft>
                      </a:pPr>
                      <a:r>
                        <a:rPr lang="en-ZA" sz="1200" b="1" dirty="0" smtClean="0">
                          <a:effectLst/>
                          <a:latin typeface="Calibri" panose="020F0502020204030204" pitchFamily="34" charset="0"/>
                          <a:ea typeface="Calibri" panose="020F0502020204030204" pitchFamily="34" charset="0"/>
                        </a:rPr>
                        <a:t>Seats</a:t>
                      </a:r>
                      <a:endParaRPr lang="en-ZA" sz="1200" b="1" dirty="0">
                        <a:effectLst/>
                        <a:latin typeface="Calibri" panose="020F0502020204030204" pitchFamily="34" charset="0"/>
                        <a:ea typeface="Calibri" panose="020F0502020204030204" pitchFamily="34" charset="0"/>
                      </a:endParaRPr>
                    </a:p>
                  </a:txBody>
                  <a:tcPr marL="51435" marR="51435" marT="0" marB="0" anchor="b"/>
                </a:tc>
                <a:tc>
                  <a:txBody>
                    <a:bodyPr/>
                    <a:lstStyle/>
                    <a:p>
                      <a:pPr indent="355600">
                        <a:spcAft>
                          <a:spcPts val="0"/>
                        </a:spcAft>
                      </a:pPr>
                      <a:r>
                        <a:rPr lang="en-ZA" sz="1100" b="1" dirty="0" smtClean="0">
                          <a:effectLst/>
                        </a:rPr>
                        <a:t>Quota NPE 2019</a:t>
                      </a:r>
                      <a:endParaRPr lang="en-ZA" sz="800" b="1" dirty="0">
                        <a:effectLst/>
                        <a:latin typeface="Calibri" panose="020F0502020204030204" pitchFamily="34" charset="0"/>
                        <a:ea typeface="Calibri" panose="020F0502020204030204" pitchFamily="34" charset="0"/>
                      </a:endParaRPr>
                    </a:p>
                  </a:txBody>
                  <a:tcPr marL="51435" marR="51435" marT="0" marB="0" anchor="b"/>
                </a:tc>
                <a:tc>
                  <a:txBody>
                    <a:bodyPr/>
                    <a:lstStyle/>
                    <a:p>
                      <a:pPr algn="ctr">
                        <a:spcAft>
                          <a:spcPts val="0"/>
                        </a:spcAft>
                      </a:pPr>
                      <a:r>
                        <a:rPr lang="en-ZA" sz="1100" b="1" dirty="0" smtClean="0">
                          <a:effectLst/>
                          <a:latin typeface="Calibri" panose="020F0502020204030204" pitchFamily="34" charset="0"/>
                          <a:ea typeface="Calibri" panose="020F0502020204030204" pitchFamily="34" charset="0"/>
                        </a:rPr>
                        <a:t>Signature Quota 15%</a:t>
                      </a:r>
                      <a:endParaRPr lang="en-ZA" sz="1100" b="1"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207633908"/>
                  </a:ext>
                </a:extLst>
              </a:tr>
              <a:tr h="484417">
                <a:tc>
                  <a:txBody>
                    <a:bodyPr/>
                    <a:lstStyle/>
                    <a:p>
                      <a:pPr indent="177800">
                        <a:spcAft>
                          <a:spcPts val="0"/>
                        </a:spcAft>
                      </a:pPr>
                      <a:r>
                        <a:rPr lang="en-ZA" sz="1100" dirty="0">
                          <a:effectLst/>
                        </a:rPr>
                        <a:t>Eastern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25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77 713</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11 </a:t>
                      </a:r>
                      <a:r>
                        <a:rPr lang="en-ZA" sz="1100" dirty="0">
                          <a:effectLst/>
                          <a:latin typeface="+mn-lt"/>
                          <a:ea typeface="Calibri" panose="020F0502020204030204" pitchFamily="34" charset="0"/>
                          <a:cs typeface="Times New Roman" panose="02020603050405020304" pitchFamily="18" charset="0"/>
                        </a:rPr>
                        <a:t>657</a:t>
                      </a:r>
                    </a:p>
                  </a:txBody>
                  <a:tcPr marL="68580" marR="68580" marT="0" marB="0"/>
                </a:tc>
                <a:extLst>
                  <a:ext uri="{0D108BD9-81ED-4DB2-BD59-A6C34878D82A}">
                    <a16:rowId xmlns:a16="http://schemas.microsoft.com/office/drawing/2014/main" val="2718799049"/>
                  </a:ext>
                </a:extLst>
              </a:tr>
              <a:tr h="484417">
                <a:tc>
                  <a:txBody>
                    <a:bodyPr/>
                    <a:lstStyle/>
                    <a:p>
                      <a:pPr indent="177800">
                        <a:spcAft>
                          <a:spcPts val="0"/>
                        </a:spcAft>
                      </a:pPr>
                      <a:r>
                        <a:rPr lang="en-ZA" sz="1100" dirty="0">
                          <a:effectLst/>
                        </a:rPr>
                        <a:t>Free State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75 602</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11 </a:t>
                      </a:r>
                      <a:r>
                        <a:rPr lang="en-ZA" sz="1100" dirty="0">
                          <a:effectLst/>
                          <a:latin typeface="+mn-lt"/>
                          <a:ea typeface="Calibri" panose="020F0502020204030204" pitchFamily="34" charset="0"/>
                          <a:cs typeface="Times New Roman" panose="02020603050405020304" pitchFamily="18" charset="0"/>
                        </a:rPr>
                        <a:t>340</a:t>
                      </a:r>
                    </a:p>
                  </a:txBody>
                  <a:tcPr marL="68580" marR="68580" marT="0" marB="0"/>
                </a:tc>
                <a:extLst>
                  <a:ext uri="{0D108BD9-81ED-4DB2-BD59-A6C34878D82A}">
                    <a16:rowId xmlns:a16="http://schemas.microsoft.com/office/drawing/2014/main" val="2353903529"/>
                  </a:ext>
                </a:extLst>
              </a:tr>
              <a:tr h="484417">
                <a:tc>
                  <a:txBody>
                    <a:bodyPr/>
                    <a:lstStyle/>
                    <a:p>
                      <a:pPr indent="177800">
                        <a:spcAft>
                          <a:spcPts val="0"/>
                        </a:spcAft>
                      </a:pPr>
                      <a:r>
                        <a:rPr lang="en-ZA" sz="1100" dirty="0">
                          <a:effectLst/>
                        </a:rPr>
                        <a:t>Gauteng</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92 601</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13 </a:t>
                      </a:r>
                      <a:r>
                        <a:rPr lang="en-ZA" sz="1100" dirty="0">
                          <a:effectLst/>
                          <a:latin typeface="+mn-lt"/>
                          <a:ea typeface="Calibri" panose="020F0502020204030204" pitchFamily="34" charset="0"/>
                          <a:cs typeface="Times New Roman" panose="02020603050405020304" pitchFamily="18" charset="0"/>
                        </a:rPr>
                        <a:t>890</a:t>
                      </a:r>
                    </a:p>
                  </a:txBody>
                  <a:tcPr marL="68580" marR="68580" marT="0" marB="0"/>
                </a:tc>
                <a:extLst>
                  <a:ext uri="{0D108BD9-81ED-4DB2-BD59-A6C34878D82A}">
                    <a16:rowId xmlns:a16="http://schemas.microsoft.com/office/drawing/2014/main" val="3630965741"/>
                  </a:ext>
                </a:extLst>
              </a:tr>
              <a:tr h="484417">
                <a:tc>
                  <a:txBody>
                    <a:bodyPr/>
                    <a:lstStyle/>
                    <a:p>
                      <a:pPr indent="177800">
                        <a:spcAft>
                          <a:spcPts val="0"/>
                        </a:spcAft>
                      </a:pPr>
                      <a:r>
                        <a:rPr lang="en-ZA" sz="1100" dirty="0">
                          <a:effectLst/>
                        </a:rPr>
                        <a:t>KwaZulu-Natal</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86 967</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13 </a:t>
                      </a:r>
                      <a:r>
                        <a:rPr lang="en-ZA" sz="1100" dirty="0">
                          <a:effectLst/>
                          <a:latin typeface="+mn-lt"/>
                          <a:ea typeface="Calibri" panose="020F0502020204030204" pitchFamily="34" charset="0"/>
                          <a:cs typeface="Times New Roman" panose="02020603050405020304" pitchFamily="18" charset="0"/>
                        </a:rPr>
                        <a:t>045</a:t>
                      </a:r>
                    </a:p>
                  </a:txBody>
                  <a:tcPr marL="68580" marR="68580" marT="0" marB="0"/>
                </a:tc>
                <a:extLst>
                  <a:ext uri="{0D108BD9-81ED-4DB2-BD59-A6C34878D82A}">
                    <a16:rowId xmlns:a16="http://schemas.microsoft.com/office/drawing/2014/main" val="2618512534"/>
                  </a:ext>
                </a:extLst>
              </a:tr>
              <a:tr h="484417">
                <a:tc>
                  <a:txBody>
                    <a:bodyPr/>
                    <a:lstStyle/>
                    <a:p>
                      <a:pPr indent="177800">
                        <a:spcAft>
                          <a:spcPts val="0"/>
                        </a:spcAft>
                      </a:pPr>
                      <a:r>
                        <a:rPr lang="en-ZA" sz="1100" dirty="0">
                          <a:effectLst/>
                        </a:rPr>
                        <a:t>Limpopo</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75 529</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11 </a:t>
                      </a:r>
                      <a:r>
                        <a:rPr lang="en-ZA" sz="1100" dirty="0">
                          <a:effectLst/>
                          <a:latin typeface="+mn-lt"/>
                          <a:ea typeface="Calibri" panose="020F0502020204030204" pitchFamily="34" charset="0"/>
                          <a:cs typeface="Times New Roman" panose="02020603050405020304" pitchFamily="18" charset="0"/>
                        </a:rPr>
                        <a:t>329</a:t>
                      </a:r>
                    </a:p>
                  </a:txBody>
                  <a:tcPr marL="68580" marR="68580" marT="0" marB="0"/>
                </a:tc>
                <a:extLst>
                  <a:ext uri="{0D108BD9-81ED-4DB2-BD59-A6C34878D82A}">
                    <a16:rowId xmlns:a16="http://schemas.microsoft.com/office/drawing/2014/main" val="2363816824"/>
                  </a:ext>
                </a:extLst>
              </a:tr>
              <a:tr h="484417">
                <a:tc>
                  <a:txBody>
                    <a:bodyPr/>
                    <a:lstStyle/>
                    <a:p>
                      <a:pPr indent="177800">
                        <a:spcAft>
                          <a:spcPts val="0"/>
                        </a:spcAft>
                      </a:pPr>
                      <a:r>
                        <a:rPr lang="en-ZA" sz="1100" dirty="0">
                          <a:effectLst/>
                        </a:rPr>
                        <a:t>Mpumalanga</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79 499</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11 </a:t>
                      </a:r>
                      <a:r>
                        <a:rPr lang="en-ZA" sz="1100" dirty="0">
                          <a:effectLst/>
                          <a:latin typeface="+mn-lt"/>
                          <a:ea typeface="Calibri" panose="020F0502020204030204" pitchFamily="34" charset="0"/>
                          <a:cs typeface="Times New Roman" panose="02020603050405020304" pitchFamily="18" charset="0"/>
                        </a:rPr>
                        <a:t>924</a:t>
                      </a:r>
                    </a:p>
                  </a:txBody>
                  <a:tcPr marL="68580" marR="68580" marT="0" marB="0"/>
                </a:tc>
                <a:extLst>
                  <a:ext uri="{0D108BD9-81ED-4DB2-BD59-A6C34878D82A}">
                    <a16:rowId xmlns:a16="http://schemas.microsoft.com/office/drawing/2014/main" val="263746067"/>
                  </a:ext>
                </a:extLst>
              </a:tr>
              <a:tr h="484417">
                <a:tc>
                  <a:txBody>
                    <a:bodyPr/>
                    <a:lstStyle/>
                    <a:p>
                      <a:pPr indent="177800">
                        <a:spcAft>
                          <a:spcPts val="0"/>
                        </a:spcAft>
                      </a:pPr>
                      <a:r>
                        <a:rPr lang="en-ZA" sz="1100" dirty="0">
                          <a:effectLst/>
                        </a:rPr>
                        <a:t>North West</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71 016</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10 </a:t>
                      </a:r>
                      <a:r>
                        <a:rPr lang="en-ZA" sz="1100" dirty="0">
                          <a:effectLst/>
                          <a:latin typeface="+mn-lt"/>
                          <a:ea typeface="Calibri" panose="020F0502020204030204" pitchFamily="34" charset="0"/>
                          <a:cs typeface="Times New Roman" panose="02020603050405020304" pitchFamily="18" charset="0"/>
                        </a:rPr>
                        <a:t>625</a:t>
                      </a:r>
                    </a:p>
                  </a:txBody>
                  <a:tcPr marL="68580" marR="68580" marT="0" marB="0"/>
                </a:tc>
                <a:extLst>
                  <a:ext uri="{0D108BD9-81ED-4DB2-BD59-A6C34878D82A}">
                    <a16:rowId xmlns:a16="http://schemas.microsoft.com/office/drawing/2014/main" val="1079861014"/>
                  </a:ext>
                </a:extLst>
              </a:tr>
              <a:tr h="484417">
                <a:tc>
                  <a:txBody>
                    <a:bodyPr/>
                    <a:lstStyle/>
                    <a:p>
                      <a:pPr indent="177800">
                        <a:spcAft>
                          <a:spcPts val="0"/>
                        </a:spcAft>
                      </a:pPr>
                      <a:r>
                        <a:rPr lang="en-ZA" sz="1100" dirty="0">
                          <a:effectLst/>
                        </a:rPr>
                        <a:t>Northern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68 474</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10 </a:t>
                      </a:r>
                      <a:r>
                        <a:rPr lang="en-ZA" sz="1100" dirty="0">
                          <a:effectLst/>
                          <a:latin typeface="+mn-lt"/>
                          <a:ea typeface="Calibri" panose="020F0502020204030204" pitchFamily="34" charset="0"/>
                          <a:cs typeface="Times New Roman" panose="02020603050405020304" pitchFamily="18" charset="0"/>
                        </a:rPr>
                        <a:t>271</a:t>
                      </a:r>
                    </a:p>
                  </a:txBody>
                  <a:tcPr marL="68580" marR="68580" marT="0" marB="0"/>
                </a:tc>
                <a:extLst>
                  <a:ext uri="{0D108BD9-81ED-4DB2-BD59-A6C34878D82A}">
                    <a16:rowId xmlns:a16="http://schemas.microsoft.com/office/drawing/2014/main" val="1999975470"/>
                  </a:ext>
                </a:extLst>
              </a:tr>
              <a:tr h="484417">
                <a:tc>
                  <a:txBody>
                    <a:bodyPr/>
                    <a:lstStyle/>
                    <a:p>
                      <a:pPr indent="177800">
                        <a:spcAft>
                          <a:spcPts val="0"/>
                        </a:spcAft>
                      </a:pPr>
                      <a:r>
                        <a:rPr lang="en-ZA" sz="1100" dirty="0">
                          <a:effectLst/>
                        </a:rPr>
                        <a:t>Western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23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177800" algn="r">
                        <a:spcAft>
                          <a:spcPts val="0"/>
                        </a:spcAft>
                      </a:pPr>
                      <a:r>
                        <a:rPr lang="en-ZA" sz="1100" dirty="0">
                          <a:effectLst/>
                        </a:rPr>
                        <a:t>88 008</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13 </a:t>
                      </a:r>
                      <a:r>
                        <a:rPr lang="en-ZA" sz="1100" dirty="0">
                          <a:effectLst/>
                          <a:latin typeface="+mn-lt"/>
                          <a:ea typeface="Calibri" panose="020F0502020204030204" pitchFamily="34" charset="0"/>
                          <a:cs typeface="Times New Roman" panose="02020603050405020304" pitchFamily="18" charset="0"/>
                        </a:rPr>
                        <a:t>201</a:t>
                      </a:r>
                    </a:p>
                  </a:txBody>
                  <a:tcPr marL="68580" marR="68580" marT="0" marB="0"/>
                </a:tc>
                <a:extLst>
                  <a:ext uri="{0D108BD9-81ED-4DB2-BD59-A6C34878D82A}">
                    <a16:rowId xmlns:a16="http://schemas.microsoft.com/office/drawing/2014/main" val="3424013061"/>
                  </a:ext>
                </a:extLst>
              </a:tr>
              <a:tr h="484417">
                <a:tc>
                  <a:txBody>
                    <a:bodyPr/>
                    <a:lstStyle/>
                    <a:p>
                      <a:pPr indent="177800">
                        <a:spcAft>
                          <a:spcPts val="0"/>
                        </a:spcAft>
                      </a:pPr>
                      <a:r>
                        <a:rPr lang="en-ZA" sz="1100" dirty="0">
                          <a:effectLst/>
                        </a:rPr>
                        <a:t>Total </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indent="177800" algn="r">
                        <a:spcAft>
                          <a:spcPts val="0"/>
                        </a:spcAft>
                      </a:pPr>
                      <a:r>
                        <a:rPr lang="en-ZA" sz="1100" b="1" dirty="0" smtClean="0">
                          <a:effectLst/>
                          <a:latin typeface="+mn-lt"/>
                          <a:ea typeface="Calibri" panose="020F0502020204030204" pitchFamily="34" charset="0"/>
                        </a:rPr>
                        <a:t>200</a:t>
                      </a:r>
                      <a:endParaRPr lang="en-ZA" sz="1100" b="1" dirty="0">
                        <a:effectLst/>
                        <a:latin typeface="+mn-lt"/>
                        <a:ea typeface="Calibri" panose="020F0502020204030204" pitchFamily="34" charset="0"/>
                      </a:endParaRPr>
                    </a:p>
                  </a:txBody>
                  <a:tcPr marL="51435" marR="51435" marT="0" marB="0" anchor="b"/>
                </a:tc>
                <a:tc>
                  <a:txBody>
                    <a:bodyPr/>
                    <a:lstStyle/>
                    <a:p>
                      <a:pPr indent="177800" algn="r">
                        <a:spcAft>
                          <a:spcPts val="0"/>
                        </a:spcAft>
                      </a:pPr>
                      <a:r>
                        <a:rPr lang="en-ZA" sz="1100" dirty="0">
                          <a:effectLst/>
                        </a:rPr>
                        <a:t> </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indent="177800" algn="r">
                        <a:spcAft>
                          <a:spcPts val="0"/>
                        </a:spcAft>
                      </a:pPr>
                      <a:endParaRPr lang="en-ZA" sz="8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2414471853"/>
                  </a:ext>
                </a:extLst>
              </a:tr>
            </a:tbl>
          </a:graphicData>
        </a:graphic>
      </p:graphicFrame>
      <p:sp>
        <p:nvSpPr>
          <p:cNvPr id="4" name="Slide Number Placeholder 3"/>
          <p:cNvSpPr>
            <a:spLocks noGrp="1"/>
          </p:cNvSpPr>
          <p:nvPr>
            <p:ph type="sldNum" sz="quarter" idx="12"/>
          </p:nvPr>
        </p:nvSpPr>
        <p:spPr/>
        <p:txBody>
          <a:bodyPr/>
          <a:lstStyle/>
          <a:p>
            <a:fld id="{CBCE9322-AD92-4632-BD25-58DAC256497E}" type="slidenum">
              <a:rPr lang="en-ZA" smtClean="0"/>
              <a:t>24</a:t>
            </a:fld>
            <a:endParaRPr lang="en-ZA" dirty="0"/>
          </a:p>
        </p:txBody>
      </p:sp>
      <p:sp>
        <p:nvSpPr>
          <p:cNvPr id="6"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24</a:t>
            </a:fld>
            <a:endParaRPr lang="en-ZA" sz="900" dirty="0"/>
          </a:p>
        </p:txBody>
      </p:sp>
    </p:spTree>
    <p:extLst>
      <p:ext uri="{BB962C8B-B14F-4D97-AF65-F5344CB8AC3E}">
        <p14:creationId xmlns:p14="http://schemas.microsoft.com/office/powerpoint/2010/main" val="3693565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4000" t="-1000" r="7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6552728" cy="910356"/>
          </a:xfrm>
        </p:spPr>
        <p:txBody>
          <a:bodyPr/>
          <a:lstStyle/>
          <a:p>
            <a:pPr algn="l"/>
            <a:r>
              <a:rPr lang="en-ZA" sz="2800" dirty="0" smtClean="0">
                <a:solidFill>
                  <a:schemeClr val="tx1"/>
                </a:solidFill>
              </a:rPr>
              <a:t>9 Provincial Legislature ballots &amp; Quota for seats</a:t>
            </a:r>
            <a:endParaRPr lang="en-ZA" sz="2800" dirty="0">
              <a:solidFill>
                <a:schemeClr val="tx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25</a:t>
            </a:fld>
            <a:endParaRPr lang="en-ZA" dirty="0"/>
          </a:p>
        </p:txBody>
      </p:sp>
      <p:sp>
        <p:nvSpPr>
          <p:cNvPr id="6" name="TextBox 5"/>
          <p:cNvSpPr txBox="1"/>
          <p:nvPr/>
        </p:nvSpPr>
        <p:spPr>
          <a:xfrm>
            <a:off x="1547664" y="3528461"/>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30</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12 797</a:t>
            </a:r>
            <a:endParaRPr lang="en-ZA" sz="1600" b="1" dirty="0">
              <a:effectLst>
                <a:outerShdw blurRad="38100" dist="38100" dir="2700000" algn="tl">
                  <a:srgbClr val="000000">
                    <a:alpha val="43137"/>
                  </a:srgbClr>
                </a:outerShdw>
              </a:effectLst>
            </a:endParaRPr>
          </a:p>
        </p:txBody>
      </p:sp>
      <p:sp>
        <p:nvSpPr>
          <p:cNvPr id="9" name="TextBox 8"/>
          <p:cNvSpPr txBox="1"/>
          <p:nvPr/>
        </p:nvSpPr>
        <p:spPr>
          <a:xfrm>
            <a:off x="5395102" y="1898248"/>
            <a:ext cx="905090" cy="738664"/>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400" b="1" dirty="0" smtClean="0">
                <a:effectLst>
                  <a:outerShdw blurRad="38100" dist="38100" dir="2700000" algn="tl">
                    <a:srgbClr val="000000">
                      <a:alpha val="43137"/>
                    </a:srgbClr>
                  </a:outerShdw>
                </a:effectLst>
              </a:rPr>
              <a:t>73</a:t>
            </a:r>
          </a:p>
          <a:p>
            <a:endParaRPr lang="en-ZA" sz="1100" b="1" dirty="0">
              <a:effectLst>
                <a:outerShdw blurRad="38100" dist="38100" dir="2700000" algn="tl">
                  <a:srgbClr val="000000">
                    <a:alpha val="43137"/>
                  </a:srgbClr>
                </a:outerShdw>
              </a:effectLst>
            </a:endParaRPr>
          </a:p>
          <a:p>
            <a:r>
              <a:rPr lang="en-ZA" sz="1400" b="1" dirty="0" smtClean="0">
                <a:effectLst>
                  <a:outerShdw blurRad="38100" dist="38100" dir="2700000" algn="tl">
                    <a:srgbClr val="000000">
                      <a:alpha val="43137"/>
                    </a:srgbClr>
                  </a:outerShdw>
                </a:effectLst>
              </a:rPr>
              <a:t> 58 378</a:t>
            </a:r>
            <a:endParaRPr lang="en-ZA" sz="1400" b="1" dirty="0">
              <a:effectLst>
                <a:outerShdw blurRad="38100" dist="38100" dir="2700000" algn="tl">
                  <a:srgbClr val="000000">
                    <a:alpha val="43137"/>
                  </a:srgbClr>
                </a:outerShdw>
              </a:effectLst>
            </a:endParaRPr>
          </a:p>
        </p:txBody>
      </p:sp>
      <p:sp>
        <p:nvSpPr>
          <p:cNvPr id="10" name="TextBox 9"/>
          <p:cNvSpPr txBox="1"/>
          <p:nvPr/>
        </p:nvSpPr>
        <p:spPr>
          <a:xfrm>
            <a:off x="6300192" y="1791650"/>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30</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39 243</a:t>
            </a:r>
            <a:endParaRPr lang="en-ZA" sz="1600" b="1" dirty="0">
              <a:effectLst>
                <a:outerShdw blurRad="38100" dist="38100" dir="2700000" algn="tl">
                  <a:srgbClr val="000000">
                    <a:alpha val="43137"/>
                  </a:srgbClr>
                </a:outerShdw>
              </a:effectLst>
            </a:endParaRPr>
          </a:p>
        </p:txBody>
      </p:sp>
      <p:sp>
        <p:nvSpPr>
          <p:cNvPr id="11" name="TextBox 10"/>
          <p:cNvSpPr txBox="1"/>
          <p:nvPr/>
        </p:nvSpPr>
        <p:spPr>
          <a:xfrm>
            <a:off x="1475656" y="5431581"/>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42</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47 843</a:t>
            </a:r>
            <a:endParaRPr lang="en-ZA" sz="1600" b="1" dirty="0">
              <a:effectLst>
                <a:outerShdw blurRad="38100" dist="38100" dir="2700000" algn="tl">
                  <a:srgbClr val="000000">
                    <a:alpha val="43137"/>
                  </a:srgbClr>
                </a:outerShdw>
              </a:effectLst>
            </a:endParaRPr>
          </a:p>
        </p:txBody>
      </p:sp>
      <p:sp>
        <p:nvSpPr>
          <p:cNvPr id="12" name="TextBox 11"/>
          <p:cNvSpPr txBox="1"/>
          <p:nvPr/>
        </p:nvSpPr>
        <p:spPr>
          <a:xfrm>
            <a:off x="4427984" y="4739076"/>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63</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30 847</a:t>
            </a:r>
            <a:endParaRPr lang="en-ZA" sz="1600" b="1" dirty="0">
              <a:effectLst>
                <a:outerShdw blurRad="38100" dist="38100" dir="2700000" algn="tl">
                  <a:srgbClr val="000000">
                    <a:alpha val="43137"/>
                  </a:srgbClr>
                </a:outerShdw>
              </a:effectLst>
            </a:endParaRPr>
          </a:p>
        </p:txBody>
      </p:sp>
      <p:sp>
        <p:nvSpPr>
          <p:cNvPr id="13" name="TextBox 12"/>
          <p:cNvSpPr txBox="1"/>
          <p:nvPr/>
        </p:nvSpPr>
        <p:spPr>
          <a:xfrm>
            <a:off x="6464244" y="3154665"/>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80</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44 424</a:t>
            </a:r>
            <a:endParaRPr lang="en-ZA" sz="1600" b="1" dirty="0">
              <a:effectLst>
                <a:outerShdw blurRad="38100" dist="38100" dir="2700000" algn="tl">
                  <a:srgbClr val="000000">
                    <a:alpha val="43137"/>
                  </a:srgbClr>
                </a:outerShdw>
              </a:effectLst>
            </a:endParaRPr>
          </a:p>
        </p:txBody>
      </p:sp>
      <p:sp>
        <p:nvSpPr>
          <p:cNvPr id="14" name="TextBox 13"/>
          <p:cNvSpPr txBox="1"/>
          <p:nvPr/>
        </p:nvSpPr>
        <p:spPr>
          <a:xfrm>
            <a:off x="4514202" y="3112963"/>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30</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28 571</a:t>
            </a:r>
            <a:endParaRPr lang="en-ZA" sz="1600" b="1" dirty="0">
              <a:effectLst>
                <a:outerShdw blurRad="38100" dist="38100" dir="2700000" algn="tl">
                  <a:srgbClr val="000000">
                    <a:alpha val="43137"/>
                  </a:srgbClr>
                </a:outerShdw>
              </a:effectLst>
            </a:endParaRPr>
          </a:p>
        </p:txBody>
      </p:sp>
      <p:sp>
        <p:nvSpPr>
          <p:cNvPr id="15" name="TextBox 14"/>
          <p:cNvSpPr txBox="1"/>
          <p:nvPr/>
        </p:nvSpPr>
        <p:spPr>
          <a:xfrm>
            <a:off x="3810000" y="2099111"/>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33</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28 084</a:t>
            </a:r>
            <a:endParaRPr lang="en-ZA" sz="1600" b="1" dirty="0">
              <a:effectLst>
                <a:outerShdw blurRad="38100" dist="38100" dir="2700000" algn="tl">
                  <a:srgbClr val="000000">
                    <a:alpha val="43137"/>
                  </a:srgbClr>
                </a:outerShdw>
              </a:effectLst>
            </a:endParaRPr>
          </a:p>
        </p:txBody>
      </p:sp>
      <p:sp>
        <p:nvSpPr>
          <p:cNvPr id="16" name="TextBox 15"/>
          <p:cNvSpPr txBox="1"/>
          <p:nvPr/>
        </p:nvSpPr>
        <p:spPr>
          <a:xfrm>
            <a:off x="6012160" y="844133"/>
            <a:ext cx="1440160" cy="830997"/>
          </a:xfrm>
          <a:prstGeom prst="rect">
            <a:avLst/>
          </a:prstGeom>
          <a:noFill/>
        </p:spPr>
        <p:txBody>
          <a:bodyPr wrap="square" rtlCol="0">
            <a:spAutoFit/>
          </a:bodyPr>
          <a:lstStyle/>
          <a:p>
            <a:r>
              <a:rPr lang="en-ZA" sz="1600" dirty="0" smtClean="0">
                <a:effectLst>
                  <a:outerShdw blurRad="38100" dist="38100" dir="2700000" algn="tl">
                    <a:srgbClr val="000000">
                      <a:alpha val="43137"/>
                    </a:srgbClr>
                  </a:outerShdw>
                </a:effectLst>
              </a:rPr>
              <a:t>     </a:t>
            </a:r>
            <a:r>
              <a:rPr lang="en-ZA" sz="1600" b="1" dirty="0" smtClean="0">
                <a:effectLst>
                  <a:outerShdw blurRad="38100" dist="38100" dir="2700000" algn="tl">
                    <a:srgbClr val="000000">
                      <a:alpha val="43137"/>
                    </a:srgbClr>
                  </a:outerShdw>
                </a:effectLst>
              </a:rPr>
              <a:t>49</a:t>
            </a:r>
          </a:p>
          <a:p>
            <a:endParaRPr lang="en-ZA" sz="1600" b="1" dirty="0">
              <a:effectLst>
                <a:outerShdw blurRad="38100" dist="38100" dir="2700000" algn="tl">
                  <a:srgbClr val="000000">
                    <a:alpha val="43137"/>
                  </a:srgbClr>
                </a:outerShdw>
              </a:effectLst>
            </a:endParaRPr>
          </a:p>
          <a:p>
            <a:r>
              <a:rPr lang="en-ZA" sz="1600" b="1" dirty="0" smtClean="0">
                <a:effectLst>
                  <a:outerShdw blurRad="38100" dist="38100" dir="2700000" algn="tl">
                    <a:srgbClr val="000000">
                      <a:alpha val="43137"/>
                    </a:srgbClr>
                  </a:outerShdw>
                </a:effectLst>
              </a:rPr>
              <a:t> 29 044</a:t>
            </a:r>
            <a:endParaRPr lang="en-ZA"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6567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Signature requirement: Provinces* </a:t>
            </a:r>
            <a:endParaRPr lang="en-ZA" sz="28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9435058"/>
              </p:ext>
            </p:extLst>
          </p:nvPr>
        </p:nvGraphicFramePr>
        <p:xfrm>
          <a:off x="457200" y="1196755"/>
          <a:ext cx="7913531" cy="5184575"/>
        </p:xfrm>
        <a:graphic>
          <a:graphicData uri="http://schemas.openxmlformats.org/drawingml/2006/table">
            <a:tbl>
              <a:tblPr firstRow="1" firstCol="1" bandRow="1">
                <a:tableStyleId>{5C22544A-7EE6-4342-B048-85BDC9FD1C3A}</a:tableStyleId>
              </a:tblPr>
              <a:tblGrid>
                <a:gridCol w="2292999">
                  <a:extLst>
                    <a:ext uri="{9D8B030D-6E8A-4147-A177-3AD203B41FA5}">
                      <a16:colId xmlns:a16="http://schemas.microsoft.com/office/drawing/2014/main" val="880128537"/>
                    </a:ext>
                  </a:extLst>
                </a:gridCol>
                <a:gridCol w="1569558">
                  <a:extLst>
                    <a:ext uri="{9D8B030D-6E8A-4147-A177-3AD203B41FA5}">
                      <a16:colId xmlns:a16="http://schemas.microsoft.com/office/drawing/2014/main" val="3475293022"/>
                    </a:ext>
                  </a:extLst>
                </a:gridCol>
                <a:gridCol w="2261009">
                  <a:extLst>
                    <a:ext uri="{9D8B030D-6E8A-4147-A177-3AD203B41FA5}">
                      <a16:colId xmlns:a16="http://schemas.microsoft.com/office/drawing/2014/main" val="918005363"/>
                    </a:ext>
                  </a:extLst>
                </a:gridCol>
                <a:gridCol w="1789965">
                  <a:extLst>
                    <a:ext uri="{9D8B030D-6E8A-4147-A177-3AD203B41FA5}">
                      <a16:colId xmlns:a16="http://schemas.microsoft.com/office/drawing/2014/main" val="962848404"/>
                    </a:ext>
                  </a:extLst>
                </a:gridCol>
              </a:tblGrid>
              <a:tr h="471325">
                <a:tc>
                  <a:txBody>
                    <a:bodyPr/>
                    <a:lstStyle/>
                    <a:p>
                      <a:pPr indent="355600">
                        <a:spcAft>
                          <a:spcPts val="0"/>
                        </a:spcAft>
                      </a:pPr>
                      <a:r>
                        <a:rPr lang="en-ZA" sz="1100" b="1" dirty="0">
                          <a:effectLst/>
                        </a:rPr>
                        <a:t>Region</a:t>
                      </a:r>
                      <a:endParaRPr lang="en-ZA" sz="800" b="1" dirty="0">
                        <a:effectLst/>
                        <a:latin typeface="Calibri" panose="020F0502020204030204" pitchFamily="34" charset="0"/>
                        <a:ea typeface="Calibri" panose="020F0502020204030204" pitchFamily="34" charset="0"/>
                      </a:endParaRPr>
                    </a:p>
                  </a:txBody>
                  <a:tcPr marL="51435" marR="51435" marT="0" marB="0" anchor="b"/>
                </a:tc>
                <a:tc>
                  <a:txBody>
                    <a:bodyPr/>
                    <a:lstStyle/>
                    <a:p>
                      <a:pPr indent="355600">
                        <a:spcAft>
                          <a:spcPts val="0"/>
                        </a:spcAft>
                      </a:pPr>
                      <a:r>
                        <a:rPr lang="en-ZA" sz="1200" b="1" dirty="0" smtClean="0">
                          <a:effectLst/>
                          <a:latin typeface="Calibri" panose="020F0502020204030204" pitchFamily="34" charset="0"/>
                          <a:ea typeface="Calibri" panose="020F0502020204030204" pitchFamily="34" charset="0"/>
                        </a:rPr>
                        <a:t>Seats</a:t>
                      </a:r>
                      <a:endParaRPr lang="en-ZA" sz="1200" b="1" dirty="0">
                        <a:effectLst/>
                        <a:latin typeface="Calibri" panose="020F0502020204030204" pitchFamily="34" charset="0"/>
                        <a:ea typeface="Calibri" panose="020F0502020204030204" pitchFamily="34" charset="0"/>
                      </a:endParaRPr>
                    </a:p>
                  </a:txBody>
                  <a:tcPr marL="51435" marR="51435" marT="0" marB="0" anchor="b"/>
                </a:tc>
                <a:tc>
                  <a:txBody>
                    <a:bodyPr/>
                    <a:lstStyle/>
                    <a:p>
                      <a:pPr indent="355600">
                        <a:spcAft>
                          <a:spcPts val="0"/>
                        </a:spcAft>
                      </a:pPr>
                      <a:r>
                        <a:rPr lang="en-ZA" sz="1100" b="1" dirty="0" smtClean="0">
                          <a:effectLst/>
                        </a:rPr>
                        <a:t>Seat Quota</a:t>
                      </a:r>
                      <a:endParaRPr lang="en-ZA" sz="800" b="1"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Signature Quota</a:t>
                      </a:r>
                      <a:endParaRPr lang="en-ZA" sz="1100"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7633908"/>
                  </a:ext>
                </a:extLst>
              </a:tr>
              <a:tr h="471325">
                <a:tc>
                  <a:txBody>
                    <a:bodyPr/>
                    <a:lstStyle/>
                    <a:p>
                      <a:pPr indent="177800">
                        <a:spcAft>
                          <a:spcPts val="0"/>
                        </a:spcAft>
                      </a:pPr>
                      <a:r>
                        <a:rPr lang="en-ZA" sz="1100" dirty="0">
                          <a:effectLst/>
                        </a:rPr>
                        <a:t>Eastern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just">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63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30 </a:t>
                      </a:r>
                      <a:r>
                        <a:rPr lang="en-ZA" sz="1100" dirty="0">
                          <a:effectLst/>
                          <a:latin typeface="+mn-lt"/>
                          <a:ea typeface="Calibri" panose="020F0502020204030204" pitchFamily="34" charset="0"/>
                          <a:cs typeface="Times New Roman" panose="02020603050405020304" pitchFamily="18" charset="0"/>
                        </a:rPr>
                        <a:t>847</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 </a:t>
                      </a:r>
                      <a:r>
                        <a:rPr lang="en-ZA" sz="1100" dirty="0">
                          <a:effectLst/>
                          <a:latin typeface="+mn-lt"/>
                          <a:ea typeface="Calibri" panose="020F0502020204030204" pitchFamily="34" charset="0"/>
                          <a:cs typeface="Times New Roman" panose="02020603050405020304" pitchFamily="18" charset="0"/>
                        </a:rPr>
                        <a:t>627</a:t>
                      </a:r>
                    </a:p>
                  </a:txBody>
                  <a:tcPr marL="68580" marR="68580" marT="0" marB="0"/>
                </a:tc>
                <a:extLst>
                  <a:ext uri="{0D108BD9-81ED-4DB2-BD59-A6C34878D82A}">
                    <a16:rowId xmlns:a16="http://schemas.microsoft.com/office/drawing/2014/main" val="2718799049"/>
                  </a:ext>
                </a:extLst>
              </a:tr>
              <a:tr h="471325">
                <a:tc>
                  <a:txBody>
                    <a:bodyPr/>
                    <a:lstStyle/>
                    <a:p>
                      <a:pPr indent="177800">
                        <a:spcAft>
                          <a:spcPts val="0"/>
                        </a:spcAft>
                      </a:pPr>
                      <a:r>
                        <a:rPr lang="en-ZA" sz="1100" dirty="0">
                          <a:effectLst/>
                        </a:rPr>
                        <a:t>Free State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28 </a:t>
                      </a:r>
                      <a:r>
                        <a:rPr lang="en-ZA" sz="1100" dirty="0">
                          <a:effectLst/>
                          <a:latin typeface="+mn-lt"/>
                          <a:ea typeface="Calibri" panose="020F0502020204030204" pitchFamily="34" charset="0"/>
                          <a:cs typeface="Times New Roman" panose="02020603050405020304" pitchFamily="18" charset="0"/>
                        </a:rPr>
                        <a:t>571</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 </a:t>
                      </a:r>
                      <a:r>
                        <a:rPr lang="en-ZA" sz="1100" dirty="0">
                          <a:effectLst/>
                          <a:latin typeface="+mn-lt"/>
                          <a:ea typeface="Calibri" panose="020F0502020204030204" pitchFamily="34" charset="0"/>
                          <a:cs typeface="Times New Roman" panose="02020603050405020304" pitchFamily="18" charset="0"/>
                        </a:rPr>
                        <a:t>286</a:t>
                      </a:r>
                    </a:p>
                  </a:txBody>
                  <a:tcPr marL="68580" marR="68580" marT="0" marB="0"/>
                </a:tc>
                <a:extLst>
                  <a:ext uri="{0D108BD9-81ED-4DB2-BD59-A6C34878D82A}">
                    <a16:rowId xmlns:a16="http://schemas.microsoft.com/office/drawing/2014/main" val="2353903529"/>
                  </a:ext>
                </a:extLst>
              </a:tr>
              <a:tr h="471325">
                <a:tc>
                  <a:txBody>
                    <a:bodyPr/>
                    <a:lstStyle/>
                    <a:p>
                      <a:pPr indent="177800">
                        <a:spcAft>
                          <a:spcPts val="0"/>
                        </a:spcAft>
                      </a:pPr>
                      <a:r>
                        <a:rPr lang="en-ZA" sz="1100" dirty="0">
                          <a:effectLst/>
                        </a:rPr>
                        <a:t>Gauteng</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73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58 </a:t>
                      </a:r>
                      <a:r>
                        <a:rPr lang="en-ZA" sz="1100" dirty="0">
                          <a:effectLst/>
                          <a:latin typeface="+mn-lt"/>
                          <a:ea typeface="Calibri" panose="020F0502020204030204" pitchFamily="34" charset="0"/>
                          <a:cs typeface="Times New Roman" panose="02020603050405020304" pitchFamily="18" charset="0"/>
                        </a:rPr>
                        <a:t>378</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8 </a:t>
                      </a:r>
                      <a:r>
                        <a:rPr lang="en-ZA" sz="1100" dirty="0">
                          <a:effectLst/>
                          <a:latin typeface="+mn-lt"/>
                          <a:ea typeface="Calibri" panose="020F0502020204030204" pitchFamily="34" charset="0"/>
                          <a:cs typeface="Times New Roman" panose="02020603050405020304" pitchFamily="18" charset="0"/>
                        </a:rPr>
                        <a:t>757</a:t>
                      </a:r>
                    </a:p>
                  </a:txBody>
                  <a:tcPr marL="68580" marR="68580" marT="0" marB="0"/>
                </a:tc>
                <a:extLst>
                  <a:ext uri="{0D108BD9-81ED-4DB2-BD59-A6C34878D82A}">
                    <a16:rowId xmlns:a16="http://schemas.microsoft.com/office/drawing/2014/main" val="3630965741"/>
                  </a:ext>
                </a:extLst>
              </a:tr>
              <a:tr h="471325">
                <a:tc>
                  <a:txBody>
                    <a:bodyPr/>
                    <a:lstStyle/>
                    <a:p>
                      <a:pPr indent="177800">
                        <a:spcAft>
                          <a:spcPts val="0"/>
                        </a:spcAft>
                      </a:pPr>
                      <a:r>
                        <a:rPr lang="en-ZA" sz="1100" dirty="0">
                          <a:effectLst/>
                        </a:rPr>
                        <a:t>KwaZulu-Natal</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80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44 </a:t>
                      </a:r>
                      <a:r>
                        <a:rPr lang="en-ZA" sz="1100" dirty="0">
                          <a:effectLst/>
                          <a:latin typeface="+mn-lt"/>
                          <a:ea typeface="Calibri" panose="020F0502020204030204" pitchFamily="34" charset="0"/>
                          <a:cs typeface="Times New Roman" panose="02020603050405020304" pitchFamily="18" charset="0"/>
                        </a:rPr>
                        <a:t>424</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6 664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512534"/>
                  </a:ext>
                </a:extLst>
              </a:tr>
              <a:tr h="471325">
                <a:tc>
                  <a:txBody>
                    <a:bodyPr/>
                    <a:lstStyle/>
                    <a:p>
                      <a:pPr indent="177800">
                        <a:spcAft>
                          <a:spcPts val="0"/>
                        </a:spcAft>
                      </a:pPr>
                      <a:r>
                        <a:rPr lang="en-ZA" sz="1100" dirty="0">
                          <a:effectLst/>
                        </a:rPr>
                        <a:t>Limpopo</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29 </a:t>
                      </a:r>
                      <a:r>
                        <a:rPr lang="en-ZA" sz="1100" dirty="0">
                          <a:effectLst/>
                          <a:latin typeface="+mn-lt"/>
                          <a:ea typeface="Calibri" panose="020F0502020204030204" pitchFamily="34" charset="0"/>
                          <a:cs typeface="Times New Roman" panose="02020603050405020304" pitchFamily="18" charset="0"/>
                        </a:rPr>
                        <a:t>044</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 </a:t>
                      </a:r>
                      <a:r>
                        <a:rPr lang="en-ZA" sz="1100" dirty="0">
                          <a:effectLst/>
                          <a:latin typeface="+mn-lt"/>
                          <a:ea typeface="Calibri" panose="020F0502020204030204" pitchFamily="34" charset="0"/>
                          <a:cs typeface="Times New Roman" panose="02020603050405020304" pitchFamily="18" charset="0"/>
                        </a:rPr>
                        <a:t>357</a:t>
                      </a:r>
                    </a:p>
                  </a:txBody>
                  <a:tcPr marL="68580" marR="68580" marT="0" marB="0"/>
                </a:tc>
                <a:extLst>
                  <a:ext uri="{0D108BD9-81ED-4DB2-BD59-A6C34878D82A}">
                    <a16:rowId xmlns:a16="http://schemas.microsoft.com/office/drawing/2014/main" val="2363816824"/>
                  </a:ext>
                </a:extLst>
              </a:tr>
              <a:tr h="471325">
                <a:tc>
                  <a:txBody>
                    <a:bodyPr/>
                    <a:lstStyle/>
                    <a:p>
                      <a:pPr indent="177800">
                        <a:spcAft>
                          <a:spcPts val="0"/>
                        </a:spcAft>
                      </a:pPr>
                      <a:r>
                        <a:rPr lang="en-ZA" sz="1100" dirty="0">
                          <a:effectLst/>
                        </a:rPr>
                        <a:t>Mpumalanga</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39 </a:t>
                      </a:r>
                      <a:r>
                        <a:rPr lang="en-ZA" sz="1100" dirty="0">
                          <a:effectLst/>
                          <a:latin typeface="+mn-lt"/>
                          <a:ea typeface="Calibri" panose="020F0502020204030204" pitchFamily="34" charset="0"/>
                          <a:cs typeface="Times New Roman" panose="02020603050405020304" pitchFamily="18" charset="0"/>
                        </a:rPr>
                        <a:t>243</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5 </a:t>
                      </a:r>
                      <a:r>
                        <a:rPr lang="en-ZA" sz="1100" dirty="0">
                          <a:effectLst/>
                          <a:latin typeface="+mn-lt"/>
                          <a:ea typeface="Calibri" panose="020F0502020204030204" pitchFamily="34" charset="0"/>
                          <a:cs typeface="Times New Roman" panose="02020603050405020304" pitchFamily="18" charset="0"/>
                        </a:rPr>
                        <a:t>886</a:t>
                      </a:r>
                    </a:p>
                  </a:txBody>
                  <a:tcPr marL="68580" marR="68580" marT="0" marB="0"/>
                </a:tc>
                <a:extLst>
                  <a:ext uri="{0D108BD9-81ED-4DB2-BD59-A6C34878D82A}">
                    <a16:rowId xmlns:a16="http://schemas.microsoft.com/office/drawing/2014/main" val="263746067"/>
                  </a:ext>
                </a:extLst>
              </a:tr>
              <a:tr h="471325">
                <a:tc>
                  <a:txBody>
                    <a:bodyPr/>
                    <a:lstStyle/>
                    <a:p>
                      <a:pPr indent="177800">
                        <a:spcAft>
                          <a:spcPts val="0"/>
                        </a:spcAft>
                      </a:pPr>
                      <a:r>
                        <a:rPr lang="en-ZA" sz="1100" dirty="0">
                          <a:effectLst/>
                        </a:rPr>
                        <a:t>North West</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28 </a:t>
                      </a:r>
                      <a:r>
                        <a:rPr lang="en-ZA" sz="1100" dirty="0">
                          <a:effectLst/>
                          <a:latin typeface="+mn-lt"/>
                          <a:ea typeface="Calibri" panose="020F0502020204030204" pitchFamily="34" charset="0"/>
                          <a:cs typeface="Times New Roman" panose="02020603050405020304" pitchFamily="18" charset="0"/>
                        </a:rPr>
                        <a:t>084</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 </a:t>
                      </a:r>
                      <a:r>
                        <a:rPr lang="en-ZA" sz="1100" dirty="0">
                          <a:effectLst/>
                          <a:latin typeface="+mn-lt"/>
                          <a:ea typeface="Calibri" panose="020F0502020204030204" pitchFamily="34" charset="0"/>
                          <a:cs typeface="Times New Roman" panose="02020603050405020304" pitchFamily="18" charset="0"/>
                        </a:rPr>
                        <a:t>213</a:t>
                      </a:r>
                    </a:p>
                  </a:txBody>
                  <a:tcPr marL="68580" marR="68580" marT="0" marB="0"/>
                </a:tc>
                <a:extLst>
                  <a:ext uri="{0D108BD9-81ED-4DB2-BD59-A6C34878D82A}">
                    <a16:rowId xmlns:a16="http://schemas.microsoft.com/office/drawing/2014/main" val="1079861014"/>
                  </a:ext>
                </a:extLst>
              </a:tr>
              <a:tr h="471325">
                <a:tc>
                  <a:txBody>
                    <a:bodyPr/>
                    <a:lstStyle/>
                    <a:p>
                      <a:pPr indent="177800">
                        <a:spcAft>
                          <a:spcPts val="0"/>
                        </a:spcAft>
                      </a:pPr>
                      <a:r>
                        <a:rPr lang="en-ZA" sz="1100" dirty="0">
                          <a:effectLst/>
                        </a:rPr>
                        <a:t>Northern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30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12 </a:t>
                      </a:r>
                      <a:r>
                        <a:rPr lang="en-ZA" sz="1100" dirty="0">
                          <a:effectLst/>
                          <a:latin typeface="+mn-lt"/>
                          <a:ea typeface="Calibri" panose="020F0502020204030204" pitchFamily="34" charset="0"/>
                          <a:cs typeface="Times New Roman" panose="02020603050405020304" pitchFamily="18" charset="0"/>
                        </a:rPr>
                        <a:t>797</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1 </a:t>
                      </a:r>
                      <a:r>
                        <a:rPr lang="en-ZA" sz="1100" dirty="0">
                          <a:effectLst/>
                          <a:latin typeface="+mn-lt"/>
                          <a:ea typeface="Calibri" panose="020F0502020204030204" pitchFamily="34" charset="0"/>
                          <a:cs typeface="Times New Roman" panose="02020603050405020304" pitchFamily="18" charset="0"/>
                        </a:rPr>
                        <a:t>920</a:t>
                      </a:r>
                    </a:p>
                  </a:txBody>
                  <a:tcPr marL="68580" marR="68580" marT="0" marB="0"/>
                </a:tc>
                <a:extLst>
                  <a:ext uri="{0D108BD9-81ED-4DB2-BD59-A6C34878D82A}">
                    <a16:rowId xmlns:a16="http://schemas.microsoft.com/office/drawing/2014/main" val="1999975470"/>
                  </a:ext>
                </a:extLst>
              </a:tr>
              <a:tr h="471325">
                <a:tc>
                  <a:txBody>
                    <a:bodyPr/>
                    <a:lstStyle/>
                    <a:p>
                      <a:pPr indent="177800">
                        <a:spcAft>
                          <a:spcPts val="0"/>
                        </a:spcAft>
                      </a:pPr>
                      <a:r>
                        <a:rPr lang="en-ZA" sz="1100" dirty="0">
                          <a:effectLst/>
                        </a:rPr>
                        <a:t>Western Cape</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47 </a:t>
                      </a:r>
                      <a:r>
                        <a:rPr lang="en-ZA" sz="1100" dirty="0">
                          <a:effectLst/>
                          <a:latin typeface="+mn-lt"/>
                          <a:ea typeface="Calibri" panose="020F0502020204030204" pitchFamily="34" charset="0"/>
                          <a:cs typeface="Times New Roman" panose="02020603050405020304" pitchFamily="18" charset="0"/>
                        </a:rPr>
                        <a:t>843</a:t>
                      </a:r>
                    </a:p>
                  </a:txBody>
                  <a:tcPr marL="68580" marR="68580" marT="0" marB="0"/>
                </a:tc>
                <a:tc>
                  <a:txBody>
                    <a:bodyPr/>
                    <a:lstStyle/>
                    <a:p>
                      <a:pPr algn="r">
                        <a:lnSpc>
                          <a:spcPct val="107000"/>
                        </a:lnSpc>
                        <a:spcAft>
                          <a:spcPts val="0"/>
                        </a:spcAft>
                      </a:pPr>
                      <a:endParaRPr lang="en-ZA" sz="1100" dirty="0" smtClean="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en-ZA" sz="1100" dirty="0" smtClean="0">
                          <a:effectLst/>
                          <a:latin typeface="+mn-lt"/>
                          <a:ea typeface="Calibri" panose="020F0502020204030204" pitchFamily="34" charset="0"/>
                          <a:cs typeface="Times New Roman" panose="02020603050405020304" pitchFamily="18" charset="0"/>
                        </a:rPr>
                        <a:t>7 </a:t>
                      </a:r>
                      <a:r>
                        <a:rPr lang="en-ZA" sz="1100" dirty="0">
                          <a:effectLst/>
                          <a:latin typeface="+mn-lt"/>
                          <a:ea typeface="Calibri" panose="020F0502020204030204" pitchFamily="34" charset="0"/>
                          <a:cs typeface="Times New Roman" panose="02020603050405020304" pitchFamily="18" charset="0"/>
                        </a:rPr>
                        <a:t>176</a:t>
                      </a:r>
                    </a:p>
                  </a:txBody>
                  <a:tcPr marL="68580" marR="68580" marT="0" marB="0"/>
                </a:tc>
                <a:extLst>
                  <a:ext uri="{0D108BD9-81ED-4DB2-BD59-A6C34878D82A}">
                    <a16:rowId xmlns:a16="http://schemas.microsoft.com/office/drawing/2014/main" val="3424013061"/>
                  </a:ext>
                </a:extLst>
              </a:tr>
              <a:tr h="471325">
                <a:tc>
                  <a:txBody>
                    <a:bodyPr/>
                    <a:lstStyle/>
                    <a:p>
                      <a:pPr indent="177800">
                        <a:spcAft>
                          <a:spcPts val="0"/>
                        </a:spcAft>
                      </a:pPr>
                      <a:r>
                        <a:rPr lang="en-ZA" sz="1100" dirty="0">
                          <a:effectLst/>
                        </a:rPr>
                        <a:t>Total </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indent="177800" algn="r">
                        <a:spcAft>
                          <a:spcPts val="0"/>
                        </a:spcAft>
                      </a:pPr>
                      <a:r>
                        <a:rPr lang="en-ZA" sz="1100" dirty="0" smtClean="0">
                          <a:effectLst/>
                          <a:latin typeface="Calibri" panose="020F0502020204030204" pitchFamily="34" charset="0"/>
                          <a:ea typeface="Calibri" panose="020F0502020204030204" pitchFamily="34" charset="0"/>
                        </a:rPr>
                        <a:t>420</a:t>
                      </a:r>
                      <a:endParaRPr lang="en-ZA" sz="1100" dirty="0">
                        <a:effectLst/>
                        <a:latin typeface="Calibri" panose="020F0502020204030204" pitchFamily="34" charset="0"/>
                        <a:ea typeface="Calibri" panose="020F0502020204030204" pitchFamily="34" charset="0"/>
                      </a:endParaRPr>
                    </a:p>
                  </a:txBody>
                  <a:tcPr marL="51435" marR="51435" marT="0" marB="0" anchor="b"/>
                </a:tc>
                <a:tc>
                  <a:txBody>
                    <a:bodyPr/>
                    <a:lstStyle/>
                    <a:p>
                      <a:pPr indent="177800" algn="r">
                        <a:spcAft>
                          <a:spcPts val="0"/>
                        </a:spcAft>
                      </a:pPr>
                      <a:r>
                        <a:rPr lang="en-ZA" sz="1100" dirty="0">
                          <a:effectLst/>
                        </a:rPr>
                        <a:t> </a:t>
                      </a:r>
                      <a:endParaRPr lang="en-ZA" sz="800" dirty="0">
                        <a:effectLst/>
                        <a:latin typeface="Calibri" panose="020F0502020204030204" pitchFamily="34" charset="0"/>
                        <a:ea typeface="Calibri" panose="020F0502020204030204" pitchFamily="34" charset="0"/>
                      </a:endParaRPr>
                    </a:p>
                  </a:txBody>
                  <a:tcPr marL="51435" marR="51435" marT="0" marB="0" anchor="b"/>
                </a:tc>
                <a:tc>
                  <a:txBody>
                    <a:bodyPr/>
                    <a:lstStyle/>
                    <a:p>
                      <a:pPr indent="177800" algn="r">
                        <a:spcAft>
                          <a:spcPts val="0"/>
                        </a:spcAft>
                      </a:pPr>
                      <a:endParaRPr lang="en-ZA" sz="8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2414471853"/>
                  </a:ext>
                </a:extLst>
              </a:tr>
            </a:tbl>
          </a:graphicData>
        </a:graphic>
      </p:graphicFrame>
      <p:sp>
        <p:nvSpPr>
          <p:cNvPr id="4" name="Slide Number Placeholder 3"/>
          <p:cNvSpPr>
            <a:spLocks noGrp="1"/>
          </p:cNvSpPr>
          <p:nvPr>
            <p:ph type="sldNum" sz="quarter" idx="12"/>
          </p:nvPr>
        </p:nvSpPr>
        <p:spPr/>
        <p:txBody>
          <a:bodyPr/>
          <a:lstStyle/>
          <a:p>
            <a:fld id="{CBCE9322-AD92-4632-BD25-58DAC256497E}" type="slidenum">
              <a:rPr lang="en-ZA" smtClean="0"/>
              <a:t>26</a:t>
            </a:fld>
            <a:endParaRPr lang="en-ZA" dirty="0"/>
          </a:p>
        </p:txBody>
      </p:sp>
      <p:sp>
        <p:nvSpPr>
          <p:cNvPr id="6"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26</a:t>
            </a:fld>
            <a:endParaRPr lang="en-ZA" sz="900" dirty="0"/>
          </a:p>
        </p:txBody>
      </p:sp>
    </p:spTree>
    <p:extLst>
      <p:ext uri="{BB962C8B-B14F-4D97-AF65-F5344CB8AC3E}">
        <p14:creationId xmlns:p14="http://schemas.microsoft.com/office/powerpoint/2010/main" val="3451154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sz="2800" dirty="0">
              <a:solidFill>
                <a:schemeClr val="bg2"/>
              </a:solidFill>
            </a:endParaRPr>
          </a:p>
        </p:txBody>
      </p:sp>
      <p:sp>
        <p:nvSpPr>
          <p:cNvPr id="3" name="Content Placeholder 2"/>
          <p:cNvSpPr>
            <a:spLocks noGrp="1"/>
          </p:cNvSpPr>
          <p:nvPr>
            <p:ph idx="1"/>
          </p:nvPr>
        </p:nvSpPr>
        <p:spPr/>
        <p:txBody>
          <a:bodyPr/>
          <a:lstStyle/>
          <a:p>
            <a:endParaRPr lang="en-ZA" dirty="0" smtClean="0"/>
          </a:p>
          <a:p>
            <a:pPr marL="114300" indent="0">
              <a:buNone/>
            </a:pPr>
            <a:endParaRPr lang="en-ZA" dirty="0" smtClean="0">
              <a:solidFill>
                <a:schemeClr val="bg2"/>
              </a:solidFill>
            </a:endParaRPr>
          </a:p>
          <a:p>
            <a:pPr marL="114300" indent="0">
              <a:buNone/>
            </a:pPr>
            <a:endParaRPr lang="en-ZA" dirty="0">
              <a:solidFill>
                <a:schemeClr val="bg2"/>
              </a:solidFill>
            </a:endParaRPr>
          </a:p>
          <a:p>
            <a:pPr marL="114300" indent="0">
              <a:buNone/>
            </a:pPr>
            <a:endParaRPr lang="en-ZA" dirty="0" smtClean="0">
              <a:solidFill>
                <a:schemeClr val="bg2"/>
              </a:solidFill>
            </a:endParaRPr>
          </a:p>
          <a:p>
            <a:pPr marL="114300" indent="0">
              <a:buNone/>
            </a:pPr>
            <a:r>
              <a:rPr lang="en-ZA" dirty="0">
                <a:solidFill>
                  <a:schemeClr val="bg2"/>
                </a:solidFill>
              </a:rPr>
              <a:t> </a:t>
            </a:r>
            <a:r>
              <a:rPr lang="en-ZA" dirty="0" smtClean="0">
                <a:solidFill>
                  <a:schemeClr val="bg2"/>
                </a:solidFill>
              </a:rPr>
              <a:t>                      Three Ballots on Election Day</a:t>
            </a:r>
            <a:endParaRPr lang="en-ZA" dirty="0">
              <a:solidFill>
                <a:schemeClr val="bg2"/>
              </a:solidFill>
            </a:endParaRPr>
          </a:p>
          <a:p>
            <a:pPr marL="114300" indent="0">
              <a:buNone/>
            </a:pPr>
            <a:endParaRPr lang="en-ZA" dirty="0"/>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373184-C173-4798-875F-9843F00E55BD}"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6939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Types of  Ballots</a:t>
            </a:r>
            <a:endParaRPr lang="en-ZA" sz="2800" dirty="0">
              <a:solidFill>
                <a:schemeClr val="tx1"/>
              </a:solidFill>
            </a:endParaRPr>
          </a:p>
        </p:txBody>
      </p:sp>
      <p:sp>
        <p:nvSpPr>
          <p:cNvPr id="3" name="Content Placeholder 2"/>
          <p:cNvSpPr>
            <a:spLocks noGrp="1"/>
          </p:cNvSpPr>
          <p:nvPr>
            <p:ph idx="1"/>
          </p:nvPr>
        </p:nvSpPr>
        <p:spPr>
          <a:xfrm>
            <a:off x="683568" y="980728"/>
            <a:ext cx="7556681" cy="5472608"/>
          </a:xfrm>
        </p:spPr>
        <p:txBody>
          <a:bodyPr>
            <a:normAutofit fontScale="92500" lnSpcReduction="10000"/>
          </a:bodyPr>
          <a:lstStyle/>
          <a:p>
            <a:pPr marL="411480" lvl="1" indent="0">
              <a:buNone/>
            </a:pPr>
            <a:endParaRPr lang="en-ZA" dirty="0"/>
          </a:p>
          <a:p>
            <a:pPr lvl="1" algn="just">
              <a:lnSpc>
                <a:spcPct val="150000"/>
              </a:lnSpc>
              <a:buClr>
                <a:schemeClr val="accent1"/>
              </a:buClr>
            </a:pPr>
            <a:r>
              <a:rPr lang="en-ZA" dirty="0" smtClean="0"/>
              <a:t>National Ballot on which only parties will appear – this is the same ballot for whole country</a:t>
            </a:r>
          </a:p>
          <a:p>
            <a:pPr lvl="1" algn="just">
              <a:lnSpc>
                <a:spcPct val="150000"/>
              </a:lnSpc>
              <a:buClr>
                <a:schemeClr val="accent1"/>
              </a:buClr>
            </a:pPr>
            <a:r>
              <a:rPr lang="en-ZA" dirty="0" smtClean="0"/>
              <a:t>Regional Ballot – for the region in which the voting district of the voter is situated. Ballot will only have the parties and independents contesting in that </a:t>
            </a:r>
            <a:r>
              <a:rPr lang="en-ZA" dirty="0"/>
              <a:t>region </a:t>
            </a:r>
            <a:r>
              <a:rPr lang="en-ZA" dirty="0" smtClean="0"/>
              <a:t>to </a:t>
            </a:r>
            <a:r>
              <a:rPr lang="en-ZA" dirty="0"/>
              <a:t>represent that region in Parliament </a:t>
            </a:r>
            <a:r>
              <a:rPr lang="en-ZA" dirty="0" smtClean="0"/>
              <a:t>– each regional ballot will differ from region to region</a:t>
            </a:r>
          </a:p>
          <a:p>
            <a:pPr lvl="1" algn="just">
              <a:lnSpc>
                <a:spcPct val="150000"/>
              </a:lnSpc>
              <a:buClr>
                <a:schemeClr val="accent1"/>
              </a:buClr>
            </a:pPr>
            <a:r>
              <a:rPr lang="en-ZA" dirty="0" smtClean="0"/>
              <a:t>Provincial Ballot – for the provincial legislature of the </a:t>
            </a:r>
            <a:r>
              <a:rPr lang="en-ZA" dirty="0"/>
              <a:t>province in which the voting district of the voter is </a:t>
            </a:r>
            <a:r>
              <a:rPr lang="en-ZA" dirty="0" smtClean="0"/>
              <a:t>situated. </a:t>
            </a:r>
            <a:r>
              <a:rPr lang="en-ZA" dirty="0"/>
              <a:t>Ballot will only have the parties and independents contesting in that </a:t>
            </a:r>
            <a:r>
              <a:rPr lang="en-ZA" dirty="0" smtClean="0"/>
              <a:t>province </a:t>
            </a:r>
            <a:r>
              <a:rPr lang="en-ZA" dirty="0"/>
              <a:t>– each </a:t>
            </a:r>
            <a:r>
              <a:rPr lang="en-ZA" dirty="0" smtClean="0"/>
              <a:t>provincial ballot </a:t>
            </a:r>
            <a:r>
              <a:rPr lang="en-ZA" dirty="0"/>
              <a:t>will differ from </a:t>
            </a:r>
            <a:r>
              <a:rPr lang="en-ZA" dirty="0" smtClean="0"/>
              <a:t>province to province</a:t>
            </a: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07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Three Ballots</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fontScale="40000" lnSpcReduction="20000"/>
          </a:bodyPr>
          <a:lstStyle/>
          <a:p>
            <a:pPr algn="just">
              <a:lnSpc>
                <a:spcPct val="160000"/>
              </a:lnSpc>
            </a:pPr>
            <a:r>
              <a:rPr lang="en-ZA" sz="4400" dirty="0" smtClean="0"/>
              <a:t>Voters who vote at a voting station at which they are registered will receive three ballots on Election Day.</a:t>
            </a:r>
          </a:p>
          <a:p>
            <a:pPr algn="just">
              <a:lnSpc>
                <a:spcPct val="160000"/>
              </a:lnSpc>
            </a:pPr>
            <a:r>
              <a:rPr lang="en-ZA" sz="4400" dirty="0" smtClean="0"/>
              <a:t>Voters voting in a voting station outside province of registration receive the national compensatory ballot only.</a:t>
            </a:r>
          </a:p>
          <a:p>
            <a:pPr algn="just">
              <a:lnSpc>
                <a:spcPct val="160000"/>
              </a:lnSpc>
            </a:pPr>
            <a:r>
              <a:rPr lang="en-ZA" sz="4400" dirty="0" smtClean="0"/>
              <a:t>If the voter is outside his/her voting station:  </a:t>
            </a:r>
          </a:p>
          <a:p>
            <a:pPr lvl="1" algn="just">
              <a:lnSpc>
                <a:spcPct val="160000"/>
              </a:lnSpc>
            </a:pPr>
            <a:r>
              <a:rPr lang="en-ZA" sz="4200" dirty="0" smtClean="0"/>
              <a:t>May only vote provided they pre notified the IEC of their intention to vote and indicating a specific voting station at which they will vote. Section 24A now requires prior notification by the voter.</a:t>
            </a:r>
          </a:p>
          <a:p>
            <a:pPr algn="just">
              <a:lnSpc>
                <a:spcPct val="160000"/>
              </a:lnSpc>
            </a:pPr>
            <a:r>
              <a:rPr lang="en-ZA" sz="4400" dirty="0"/>
              <a:t>S</a:t>
            </a:r>
            <a:r>
              <a:rPr lang="en-ZA" sz="4400" dirty="0" smtClean="0"/>
              <a:t>pecial vote Application (sick/infirm)  must apply to the IEC by date in the ETT and indicate where they will vote.</a:t>
            </a:r>
            <a:endParaRPr lang="en-ZA" sz="4200" dirty="0"/>
          </a:p>
          <a:p>
            <a:pPr algn="just">
              <a:lnSpc>
                <a:spcPct val="160000"/>
              </a:lnSpc>
            </a:pPr>
            <a:r>
              <a:rPr lang="en-ZA" sz="4400" dirty="0" smtClean="0"/>
              <a:t>Overseas voting at designated embassies, missions will only receive one Ballot viz. </a:t>
            </a:r>
            <a:r>
              <a:rPr lang="en-ZA" sz="4400" dirty="0"/>
              <a:t>the National Ballot </a:t>
            </a:r>
            <a:r>
              <a:rPr lang="en-ZA" sz="4400" dirty="0" smtClean="0"/>
              <a:t>(not </a:t>
            </a:r>
            <a:r>
              <a:rPr lang="en-ZA" sz="4400" dirty="0"/>
              <a:t>regional ballot or provincial ballot)</a:t>
            </a:r>
          </a:p>
          <a:p>
            <a:pPr lvl="1"/>
            <a:endParaRPr lang="en-ZA" sz="4200" dirty="0" smtClean="0"/>
          </a:p>
          <a:p>
            <a:pPr marL="411480" lvl="1" indent="0">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940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7620000" cy="1656184"/>
          </a:xfrm>
        </p:spPr>
        <p:txBody>
          <a:bodyPr/>
          <a:lstStyle/>
          <a:p>
            <a:pPr algn="l"/>
            <a:r>
              <a:rPr lang="en-ZA" sz="2800" dirty="0" smtClean="0"/>
              <a:t> </a:t>
            </a:r>
            <a:r>
              <a:rPr lang="en-ZA" sz="2800" dirty="0">
                <a:solidFill>
                  <a:schemeClr val="bg1"/>
                </a:solidFill>
              </a:rPr>
              <a:t/>
            </a:r>
            <a:br>
              <a:rPr lang="en-ZA" sz="2800" dirty="0">
                <a:solidFill>
                  <a:schemeClr val="bg1"/>
                </a:solidFill>
              </a:rPr>
            </a:br>
            <a:r>
              <a:rPr lang="en-ZA" sz="2800" dirty="0" smtClean="0">
                <a:solidFill>
                  <a:schemeClr val="bg2"/>
                </a:solidFill>
              </a:rPr>
              <a:t> </a:t>
            </a:r>
            <a:endParaRPr lang="en-ZA" sz="2800" dirty="0">
              <a:solidFill>
                <a:schemeClr val="bg2"/>
              </a:solidFill>
            </a:endParaRPr>
          </a:p>
        </p:txBody>
      </p:sp>
      <p:sp>
        <p:nvSpPr>
          <p:cNvPr id="3" name="Content Placeholder 2"/>
          <p:cNvSpPr>
            <a:spLocks noGrp="1"/>
          </p:cNvSpPr>
          <p:nvPr>
            <p:ph idx="1"/>
          </p:nvPr>
        </p:nvSpPr>
        <p:spPr>
          <a:xfrm>
            <a:off x="539552" y="2276872"/>
            <a:ext cx="7537648" cy="2376264"/>
          </a:xfrm>
        </p:spPr>
        <p:txBody>
          <a:bodyPr>
            <a:normAutofit fontScale="92500"/>
          </a:bodyPr>
          <a:lstStyle/>
          <a:p>
            <a:endParaRPr lang="en-ZA" dirty="0" smtClean="0"/>
          </a:p>
          <a:p>
            <a:pPr marL="114300" indent="0" algn="ctr">
              <a:buNone/>
            </a:pPr>
            <a:r>
              <a:rPr lang="en-ZA" sz="3000" dirty="0" smtClean="0">
                <a:solidFill>
                  <a:schemeClr val="bg2"/>
                </a:solidFill>
              </a:rPr>
              <a:t>Background to Introduction of Independents</a:t>
            </a:r>
            <a:endParaRPr lang="en-ZA" dirty="0" smtClean="0">
              <a:solidFill>
                <a:schemeClr val="bg1"/>
              </a:solidFill>
            </a:endParaRPr>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3</a:t>
            </a:fld>
            <a:endParaRPr lang="en-ZA" dirty="0"/>
          </a:p>
        </p:txBody>
      </p:sp>
    </p:spTree>
    <p:extLst>
      <p:ext uri="{BB962C8B-B14F-4D97-AF65-F5344CB8AC3E}">
        <p14:creationId xmlns:p14="http://schemas.microsoft.com/office/powerpoint/2010/main" val="286334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4" y="96429"/>
            <a:ext cx="2222541" cy="6761571"/>
          </a:xfrm>
          <a:prstGeom prst="rect">
            <a:avLst/>
          </a:prstGeom>
        </p:spPr>
      </p:pic>
      <p:pic>
        <p:nvPicPr>
          <p:cNvPr id="3" name="Picture 2"/>
          <p:cNvPicPr>
            <a:picLocks noChangeAspect="1"/>
          </p:cNvPicPr>
          <p:nvPr/>
        </p:nvPicPr>
        <p:blipFill>
          <a:blip r:embed="rId3"/>
          <a:stretch>
            <a:fillRect/>
          </a:stretch>
        </p:blipFill>
        <p:spPr>
          <a:xfrm>
            <a:off x="2598937" y="87893"/>
            <a:ext cx="2964274" cy="6761571"/>
          </a:xfrm>
          <a:prstGeom prst="rect">
            <a:avLst/>
          </a:prstGeom>
        </p:spPr>
      </p:pic>
      <p:pic>
        <p:nvPicPr>
          <p:cNvPr id="4" name="Picture 3"/>
          <p:cNvPicPr>
            <a:picLocks noChangeAspect="1"/>
          </p:cNvPicPr>
          <p:nvPr/>
        </p:nvPicPr>
        <p:blipFill>
          <a:blip r:embed="rId3"/>
          <a:stretch>
            <a:fillRect/>
          </a:stretch>
        </p:blipFill>
        <p:spPr>
          <a:xfrm>
            <a:off x="5691226" y="0"/>
            <a:ext cx="2789528" cy="6858000"/>
          </a:xfrm>
          <a:prstGeom prst="rect">
            <a:avLst/>
          </a:prstGeom>
        </p:spPr>
      </p:pic>
      <p:sp>
        <p:nvSpPr>
          <p:cNvPr id="5" name="Rectangle 4"/>
          <p:cNvSpPr/>
          <p:nvPr/>
        </p:nvSpPr>
        <p:spPr>
          <a:xfrm>
            <a:off x="5084064" y="2918765"/>
            <a:ext cx="314554" cy="2092148"/>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ZA" dirty="0" smtClean="0"/>
              <a:t>Provincial</a:t>
            </a:r>
            <a:endParaRPr lang="en-ZA" dirty="0"/>
          </a:p>
        </p:txBody>
      </p:sp>
      <p:sp>
        <p:nvSpPr>
          <p:cNvPr id="6" name="Rectangle 5"/>
          <p:cNvSpPr/>
          <p:nvPr/>
        </p:nvSpPr>
        <p:spPr>
          <a:xfrm>
            <a:off x="8008925" y="2918765"/>
            <a:ext cx="314554" cy="2092148"/>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ZA" dirty="0" smtClean="0"/>
              <a:t>Regional </a:t>
            </a:r>
            <a:endParaRPr lang="en-ZA" dirty="0"/>
          </a:p>
        </p:txBody>
      </p:sp>
      <p:sp>
        <p:nvSpPr>
          <p:cNvPr id="9" name="Rectangle 8"/>
          <p:cNvSpPr/>
          <p:nvPr/>
        </p:nvSpPr>
        <p:spPr>
          <a:xfrm>
            <a:off x="2911450" y="3613709"/>
            <a:ext cx="811988" cy="11704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Ralph Mark</a:t>
            </a:r>
            <a:endParaRPr lang="en-ZA" sz="800" dirty="0">
              <a:solidFill>
                <a:schemeClr val="tx1"/>
              </a:solidFill>
            </a:endParaRPr>
          </a:p>
        </p:txBody>
      </p:sp>
      <p:sp>
        <p:nvSpPr>
          <p:cNvPr id="10" name="Rectangle 9"/>
          <p:cNvSpPr/>
          <p:nvPr/>
        </p:nvSpPr>
        <p:spPr>
          <a:xfrm>
            <a:off x="3928263" y="3555187"/>
            <a:ext cx="504749" cy="17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11" name="Rectangle 10"/>
          <p:cNvSpPr/>
          <p:nvPr/>
        </p:nvSpPr>
        <p:spPr>
          <a:xfrm>
            <a:off x="5995414" y="3503980"/>
            <a:ext cx="763830" cy="168249"/>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Nozuko Dlamini</a:t>
            </a:r>
            <a:endParaRPr lang="en-ZA" sz="800" dirty="0">
              <a:solidFill>
                <a:schemeClr val="tx1"/>
              </a:solidFill>
            </a:endParaRPr>
          </a:p>
        </p:txBody>
      </p:sp>
      <p:sp>
        <p:nvSpPr>
          <p:cNvPr id="12" name="Rectangle 11"/>
          <p:cNvSpPr/>
          <p:nvPr/>
        </p:nvSpPr>
        <p:spPr>
          <a:xfrm>
            <a:off x="7015274" y="3503981"/>
            <a:ext cx="475489" cy="17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13" name="Rectangle 12"/>
          <p:cNvSpPr/>
          <p:nvPr/>
        </p:nvSpPr>
        <p:spPr>
          <a:xfrm>
            <a:off x="6904330" y="1293571"/>
            <a:ext cx="504749" cy="17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15" name="Rectangle 14"/>
          <p:cNvSpPr/>
          <p:nvPr/>
        </p:nvSpPr>
        <p:spPr>
          <a:xfrm>
            <a:off x="5891784" y="1352093"/>
            <a:ext cx="811988" cy="11704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Ernest  Jones</a:t>
            </a:r>
            <a:endParaRPr lang="en-ZA" sz="800" dirty="0">
              <a:solidFill>
                <a:schemeClr val="tx1"/>
              </a:solidFill>
            </a:endParaRPr>
          </a:p>
        </p:txBody>
      </p:sp>
      <p:sp>
        <p:nvSpPr>
          <p:cNvPr id="16" name="Rectangle 15"/>
          <p:cNvSpPr/>
          <p:nvPr/>
        </p:nvSpPr>
        <p:spPr>
          <a:xfrm>
            <a:off x="5995414" y="6566612"/>
            <a:ext cx="811988" cy="11704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Maria Gala</a:t>
            </a:r>
            <a:endParaRPr lang="en-ZA" sz="800" dirty="0">
              <a:solidFill>
                <a:schemeClr val="tx1"/>
              </a:solidFill>
            </a:endParaRPr>
          </a:p>
        </p:txBody>
      </p:sp>
      <p:sp>
        <p:nvSpPr>
          <p:cNvPr id="18" name="Rectangle 17"/>
          <p:cNvSpPr/>
          <p:nvPr/>
        </p:nvSpPr>
        <p:spPr>
          <a:xfrm>
            <a:off x="7085990" y="6537351"/>
            <a:ext cx="477927" cy="14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19" name="Rectangle 18"/>
          <p:cNvSpPr/>
          <p:nvPr/>
        </p:nvSpPr>
        <p:spPr>
          <a:xfrm>
            <a:off x="2902092" y="2323795"/>
            <a:ext cx="811988" cy="11704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Steven Gala </a:t>
            </a:r>
            <a:endParaRPr lang="en-ZA" sz="800" dirty="0">
              <a:solidFill>
                <a:schemeClr val="tx1"/>
              </a:solidFill>
            </a:endParaRPr>
          </a:p>
        </p:txBody>
      </p:sp>
      <p:sp>
        <p:nvSpPr>
          <p:cNvPr id="20" name="Rectangle 19"/>
          <p:cNvSpPr/>
          <p:nvPr/>
        </p:nvSpPr>
        <p:spPr>
          <a:xfrm>
            <a:off x="3928262" y="2281122"/>
            <a:ext cx="504749" cy="17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21" name="Rectangle 20"/>
          <p:cNvSpPr/>
          <p:nvPr/>
        </p:nvSpPr>
        <p:spPr>
          <a:xfrm>
            <a:off x="2933393" y="4676739"/>
            <a:ext cx="811988" cy="11704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Matthew Bing </a:t>
            </a:r>
            <a:endParaRPr lang="en-ZA" sz="800" dirty="0">
              <a:solidFill>
                <a:schemeClr val="tx1"/>
              </a:solidFill>
            </a:endParaRPr>
          </a:p>
        </p:txBody>
      </p:sp>
      <p:sp>
        <p:nvSpPr>
          <p:cNvPr id="22" name="Rectangle 21"/>
          <p:cNvSpPr/>
          <p:nvPr/>
        </p:nvSpPr>
        <p:spPr>
          <a:xfrm>
            <a:off x="4011168" y="4661002"/>
            <a:ext cx="504749" cy="17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IND</a:t>
            </a:r>
            <a:endParaRPr lang="en-ZA" sz="900" dirty="0">
              <a:solidFill>
                <a:schemeClr val="tx1"/>
              </a:solidFill>
            </a:endParaRPr>
          </a:p>
        </p:txBody>
      </p:sp>
      <p:sp>
        <p:nvSpPr>
          <p:cNvPr id="23" name="Rectangle 22"/>
          <p:cNvSpPr/>
          <p:nvPr/>
        </p:nvSpPr>
        <p:spPr>
          <a:xfrm>
            <a:off x="2933393" y="6021287"/>
            <a:ext cx="918527" cy="144017"/>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ZA" sz="800" dirty="0" smtClean="0">
                <a:solidFill>
                  <a:schemeClr val="tx1"/>
                </a:solidFill>
              </a:rPr>
              <a:t>Nozuko Dlamini</a:t>
            </a:r>
            <a:endParaRPr lang="en-ZA" sz="800" dirty="0">
              <a:solidFill>
                <a:schemeClr val="tx1"/>
              </a:solidFill>
            </a:endParaRPr>
          </a:p>
        </p:txBody>
      </p:sp>
    </p:spTree>
    <p:extLst>
      <p:ext uri="{BB962C8B-B14F-4D97-AF65-F5344CB8AC3E}">
        <p14:creationId xmlns:p14="http://schemas.microsoft.com/office/powerpoint/2010/main" val="2082288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Seat Allocation</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fontScale="85000" lnSpcReduction="10000"/>
          </a:bodyPr>
          <a:lstStyle/>
          <a:p>
            <a:pPr lvl="1" algn="just">
              <a:lnSpc>
                <a:spcPct val="150000"/>
              </a:lnSpc>
              <a:buClr>
                <a:schemeClr val="accent1"/>
              </a:buClr>
            </a:pPr>
            <a:r>
              <a:rPr lang="en-US" dirty="0" smtClean="0"/>
              <a:t>Schedule 1A to the Electoral Act prescribes the method of allocating seats.</a:t>
            </a:r>
          </a:p>
          <a:p>
            <a:pPr lvl="1" algn="just">
              <a:lnSpc>
                <a:spcPct val="150000"/>
              </a:lnSpc>
              <a:buClr>
                <a:schemeClr val="accent1"/>
              </a:buClr>
            </a:pPr>
            <a:r>
              <a:rPr lang="en-US" dirty="0" smtClean="0"/>
              <a:t>The method remains the same to the method used since 1994, with adaptation to facilitate Independent Participation.</a:t>
            </a:r>
          </a:p>
          <a:p>
            <a:pPr lvl="1" algn="just">
              <a:lnSpc>
                <a:spcPct val="150000"/>
              </a:lnSpc>
              <a:buClr>
                <a:schemeClr val="accent1"/>
              </a:buClr>
            </a:pPr>
            <a:r>
              <a:rPr lang="en-US" dirty="0" smtClean="0"/>
              <a:t>First work out the quota for a seat by diving all valid votes by number of seats plus 1 then adding one to the result and disregarding fractions.</a:t>
            </a:r>
          </a:p>
          <a:p>
            <a:pPr lvl="1" algn="just">
              <a:lnSpc>
                <a:spcPct val="150000"/>
              </a:lnSpc>
              <a:buClr>
                <a:schemeClr val="accent1"/>
              </a:buClr>
            </a:pPr>
            <a:r>
              <a:rPr lang="en-US" dirty="0" smtClean="0"/>
              <a:t>Total number of valid votes cast in favour of each party or independent is then divided by the quota. </a:t>
            </a:r>
          </a:p>
          <a:p>
            <a:pPr lvl="1" algn="just">
              <a:lnSpc>
                <a:spcPct val="150000"/>
              </a:lnSpc>
              <a:buClr>
                <a:schemeClr val="accent1"/>
              </a:buClr>
            </a:pPr>
            <a:r>
              <a:rPr lang="en-US" dirty="0" smtClean="0"/>
              <a:t>Not all seats may be initially allocated. The highest remainder method is used to allocate seats not allocated by awarding seats according to the sequence of highest surplus votes (in National elections up to maximum of 5 seats thereafter default to highest average number of votes per seat). </a:t>
            </a: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550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Seat Allocation</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lvl="1" algn="just">
              <a:lnSpc>
                <a:spcPct val="150000"/>
              </a:lnSpc>
              <a:buClr>
                <a:schemeClr val="accent1"/>
              </a:buClr>
            </a:pPr>
            <a:r>
              <a:rPr lang="en-US" dirty="0" smtClean="0"/>
              <a:t>If independent obtains votes that entitles it more than one seat, that candidates’ additional seat/s is forfeited. </a:t>
            </a: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394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Vacancies</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algn="just" defTabSz="715963">
              <a:lnSpc>
                <a:spcPct val="150000"/>
              </a:lnSpc>
            </a:pPr>
            <a:r>
              <a:rPr lang="en-US" dirty="0" smtClean="0"/>
              <a:t>Vacancies arise when a party candidate or independent dies, resigns or looses membership of the assembly.</a:t>
            </a:r>
          </a:p>
          <a:p>
            <a:pPr marL="1168400" lvl="1" indent="-277813" algn="just">
              <a:lnSpc>
                <a:spcPct val="150000"/>
              </a:lnSpc>
            </a:pPr>
            <a:r>
              <a:rPr lang="en-US" dirty="0" smtClean="0"/>
              <a:t>Vacancy caused by the departure of a party candidate – the party nominates another candidate to fill the vacancy.</a:t>
            </a:r>
          </a:p>
          <a:p>
            <a:pPr marL="1076325" lvl="1" indent="-185738" algn="just">
              <a:lnSpc>
                <a:spcPct val="150000"/>
              </a:lnSpc>
            </a:pPr>
            <a:r>
              <a:rPr lang="en-US" dirty="0" smtClean="0"/>
              <a:t>Vacancy caused by the departure of an Independent- A recalculation of the votes cast to determine which party or independent who contested the preceding election is entitled to be allocated the vacated seat:</a:t>
            </a:r>
          </a:p>
          <a:p>
            <a:pPr marL="1435100" lvl="1" indent="-546100" algn="just">
              <a:lnSpc>
                <a:spcPct val="150000"/>
              </a:lnSpc>
              <a:buClr>
                <a:schemeClr val="accent1"/>
              </a:buClr>
              <a:buNone/>
            </a:pPr>
            <a:r>
              <a:rPr lang="en-US" dirty="0"/>
              <a:t> </a:t>
            </a:r>
            <a:r>
              <a:rPr lang="en-US" dirty="0" smtClean="0"/>
              <a:t>  -   votes cast for the departing independent are disregarded</a:t>
            </a:r>
          </a:p>
          <a:p>
            <a:pPr marL="1435100" lvl="1" indent="-358775" algn="just">
              <a:lnSpc>
                <a:spcPct val="150000"/>
              </a:lnSpc>
              <a:buClr>
                <a:schemeClr val="accent1"/>
              </a:buClr>
              <a:buNone/>
            </a:pPr>
            <a:r>
              <a:rPr lang="en-US" dirty="0" smtClean="0"/>
              <a:t>-  votes and seats allocated to Independents already in office are also disregarded.        </a:t>
            </a: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631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Vacancies</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763270" indent="-342900" algn="just">
              <a:lnSpc>
                <a:spcPct val="150000"/>
              </a:lnSpc>
            </a:pPr>
            <a:r>
              <a:rPr lang="en-US" dirty="0" smtClean="0"/>
              <a:t>Simply put, the votes cast for the departing independent, nor the votes cast for, and the seats held by, independent candidates that already hold office in the legislature are also disregarded.</a:t>
            </a:r>
          </a:p>
          <a:p>
            <a:pPr marL="1060450" lvl="1" indent="-342900" algn="just">
              <a:lnSpc>
                <a:spcPct val="150000"/>
              </a:lnSpc>
            </a:pPr>
            <a:r>
              <a:rPr lang="en-US" dirty="0" smtClean="0"/>
              <a:t>The result plus one, disregarding fractions, is the amended quota.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715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Other Changes</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763270" indent="-342900" algn="just">
              <a:lnSpc>
                <a:spcPct val="150000"/>
              </a:lnSpc>
            </a:pPr>
            <a:r>
              <a:rPr lang="en-US" dirty="0" smtClean="0"/>
              <a:t>Section 24A application no longer available at the voting station on voting day (Pre-notification by date in Election Timetable indicating a specific voting station at which voter intends to vote.</a:t>
            </a:r>
          </a:p>
          <a:p>
            <a:pPr marL="763270" indent="-342900" algn="just">
              <a:lnSpc>
                <a:spcPct val="150000"/>
              </a:lnSpc>
            </a:pPr>
            <a:r>
              <a:rPr lang="en-US" dirty="0" smtClean="0"/>
              <a:t>Voters abroad do not need to inform the CEO of their intention to vote in the segment of registration. </a:t>
            </a:r>
          </a:p>
          <a:p>
            <a:pPr marL="763270" indent="-342900" algn="just">
              <a:lnSpc>
                <a:spcPct val="150000"/>
              </a:lnSpc>
            </a:pPr>
            <a:r>
              <a:rPr lang="en-US" dirty="0" smtClean="0"/>
              <a:t>Schedule 3 of Electoral Act allows Commission to determine the number of seats in a legislature.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492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Voters’ Roll Statistics: Total as at August 2023</a:t>
            </a:r>
            <a:br>
              <a:rPr lang="en-US" sz="2800" dirty="0" smtClean="0">
                <a:solidFill>
                  <a:schemeClr val="tx1"/>
                </a:solidFill>
              </a:rPr>
            </a:br>
            <a:r>
              <a:rPr lang="en-ZA" sz="2800" b="1" dirty="0">
                <a:solidFill>
                  <a:schemeClr val="tx1"/>
                </a:solidFill>
              </a:rPr>
              <a:t>25 996 509</a:t>
            </a:r>
            <a:br>
              <a:rPr lang="en-ZA" sz="2800" b="1" dirty="0">
                <a:solidFill>
                  <a:schemeClr val="tx1"/>
                </a:solidFill>
              </a:rPr>
            </a:br>
            <a:r>
              <a:rPr lang="en-US" sz="2800" dirty="0" smtClean="0">
                <a:solidFill>
                  <a:schemeClr val="tx1"/>
                </a:solidFill>
              </a:rPr>
              <a:t/>
            </a:r>
            <a:br>
              <a:rPr lang="en-US" sz="2800" dirty="0" smtClean="0">
                <a:solidFill>
                  <a:schemeClr val="tx1"/>
                </a:solidFill>
              </a:rPr>
            </a:b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717550" lvl="1" indent="0" algn="just">
              <a:lnSpc>
                <a:spcPct val="150000"/>
              </a:lnSpc>
              <a:buClr>
                <a:schemeClr val="accent1"/>
              </a:buClr>
              <a:buNone/>
            </a:pPr>
            <a:r>
              <a:rPr lang="en-US" dirty="0" smtClean="0"/>
              <a:t>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140215" y="3878938"/>
            <a:ext cx="1226618" cy="646331"/>
          </a:xfrm>
          <a:prstGeom prst="rect">
            <a:avLst/>
          </a:prstGeom>
        </p:spPr>
        <p:txBody>
          <a:bodyPr wrap="none">
            <a:spAutoFit/>
          </a:bodyPr>
          <a:lstStyle/>
          <a:p>
            <a:r>
              <a:rPr lang="en-ZA" dirty="0" smtClean="0"/>
              <a:t>14 381 447</a:t>
            </a:r>
          </a:p>
          <a:p>
            <a:pPr algn="ctr"/>
            <a:r>
              <a:rPr lang="en-ZA" dirty="0" smtClean="0"/>
              <a:t>Female</a:t>
            </a:r>
            <a:endParaRPr lang="en-ZA" dirty="0"/>
          </a:p>
        </p:txBody>
      </p:sp>
      <p:pic>
        <p:nvPicPr>
          <p:cNvPr id="8" name="Picture 6" descr="Female"/>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73069" y="1870302"/>
            <a:ext cx="3603985" cy="2135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le"/>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93813" y="4608651"/>
            <a:ext cx="2688622" cy="15932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43982" y="6097734"/>
            <a:ext cx="1226618" cy="646331"/>
          </a:xfrm>
          <a:prstGeom prst="rect">
            <a:avLst/>
          </a:prstGeom>
        </p:spPr>
        <p:txBody>
          <a:bodyPr wrap="none">
            <a:spAutoFit/>
          </a:bodyPr>
          <a:lstStyle/>
          <a:p>
            <a:r>
              <a:rPr lang="en-ZA" dirty="0" smtClean="0"/>
              <a:t>11 615 062</a:t>
            </a:r>
          </a:p>
          <a:p>
            <a:pPr algn="ctr"/>
            <a:r>
              <a:rPr lang="en-ZA" dirty="0" smtClean="0"/>
              <a:t>Male</a:t>
            </a:r>
            <a:endParaRPr lang="en-ZA" dirty="0"/>
          </a:p>
        </p:txBody>
      </p:sp>
      <p:graphicFrame>
        <p:nvGraphicFramePr>
          <p:cNvPr id="11" name="Chart 10"/>
          <p:cNvGraphicFramePr>
            <a:graphicFrameLocks/>
          </p:cNvGraphicFramePr>
          <p:nvPr>
            <p:extLst>
              <p:ext uri="{D42A27DB-BD31-4B8C-83A1-F6EECF244321}">
                <p14:modId xmlns:p14="http://schemas.microsoft.com/office/powerpoint/2010/main" val="1247801457"/>
              </p:ext>
            </p:extLst>
          </p:nvPr>
        </p:nvGraphicFramePr>
        <p:xfrm>
          <a:off x="3203848" y="1845340"/>
          <a:ext cx="3733041" cy="3803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6163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96" y="198661"/>
            <a:ext cx="7620000" cy="1143000"/>
          </a:xfrm>
        </p:spPr>
        <p:txBody>
          <a:bodyPr/>
          <a:lstStyle/>
          <a:p>
            <a:r>
              <a:rPr lang="en-US" sz="2800" dirty="0" smtClean="0">
                <a:solidFill>
                  <a:schemeClr val="tx1"/>
                </a:solidFill>
              </a:rPr>
              <a:t>Voters’ Roll Statistics: Age &amp; Gender</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717550" lvl="1" indent="0" algn="just">
              <a:lnSpc>
                <a:spcPct val="150000"/>
              </a:lnSpc>
              <a:buClr>
                <a:schemeClr val="accent1"/>
              </a:buClr>
              <a:buNone/>
            </a:pPr>
            <a:r>
              <a:rPr lang="en-US" dirty="0" smtClean="0"/>
              <a:t>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352500190"/>
              </p:ext>
            </p:extLst>
          </p:nvPr>
        </p:nvGraphicFramePr>
        <p:xfrm>
          <a:off x="179512" y="1988839"/>
          <a:ext cx="8158224" cy="3887381"/>
        </p:xfrm>
        <a:graphic>
          <a:graphicData uri="http://schemas.openxmlformats.org/drawingml/2006/table">
            <a:tbl>
              <a:tblPr firstRow="1" firstCol="1" bandRow="1">
                <a:tableStyleId>{5C22544A-7EE6-4342-B048-85BDC9FD1C3A}</a:tableStyleId>
              </a:tblPr>
              <a:tblGrid>
                <a:gridCol w="1631645">
                  <a:extLst>
                    <a:ext uri="{9D8B030D-6E8A-4147-A177-3AD203B41FA5}">
                      <a16:colId xmlns:a16="http://schemas.microsoft.com/office/drawing/2014/main" val="258931305"/>
                    </a:ext>
                  </a:extLst>
                </a:gridCol>
                <a:gridCol w="1631645">
                  <a:extLst>
                    <a:ext uri="{9D8B030D-6E8A-4147-A177-3AD203B41FA5}">
                      <a16:colId xmlns:a16="http://schemas.microsoft.com/office/drawing/2014/main" val="238297319"/>
                    </a:ext>
                  </a:extLst>
                </a:gridCol>
                <a:gridCol w="1631645">
                  <a:extLst>
                    <a:ext uri="{9D8B030D-6E8A-4147-A177-3AD203B41FA5}">
                      <a16:colId xmlns:a16="http://schemas.microsoft.com/office/drawing/2014/main" val="3602729689"/>
                    </a:ext>
                  </a:extLst>
                </a:gridCol>
                <a:gridCol w="1747019">
                  <a:extLst>
                    <a:ext uri="{9D8B030D-6E8A-4147-A177-3AD203B41FA5}">
                      <a16:colId xmlns:a16="http://schemas.microsoft.com/office/drawing/2014/main" val="1717073771"/>
                    </a:ext>
                  </a:extLst>
                </a:gridCol>
                <a:gridCol w="1516270">
                  <a:extLst>
                    <a:ext uri="{9D8B030D-6E8A-4147-A177-3AD203B41FA5}">
                      <a16:colId xmlns:a16="http://schemas.microsoft.com/office/drawing/2014/main" val="818961292"/>
                    </a:ext>
                  </a:extLst>
                </a:gridCol>
              </a:tblGrid>
              <a:tr h="431693">
                <a:tc>
                  <a:txBody>
                    <a:bodyPr/>
                    <a:lstStyle/>
                    <a:p>
                      <a:pPr algn="l" fontAlgn="ctr"/>
                      <a:r>
                        <a:rPr lang="en-ZA" sz="1600" b="1" u="none" strike="noStrike" dirty="0">
                          <a:solidFill>
                            <a:schemeClr val="tx1"/>
                          </a:solidFill>
                          <a:effectLst/>
                        </a:rPr>
                        <a:t>Age</a:t>
                      </a:r>
                      <a:endParaRPr lang="en-ZA" sz="1600" b="1"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l" fontAlgn="ctr"/>
                      <a:r>
                        <a:rPr lang="en-ZA" sz="1600" b="1" u="none" strike="noStrike" dirty="0">
                          <a:solidFill>
                            <a:schemeClr val="bg1"/>
                          </a:solidFill>
                          <a:effectLst/>
                        </a:rPr>
                        <a:t>Female</a:t>
                      </a:r>
                      <a:endParaRPr lang="en-ZA" sz="1600" b="1" i="0" u="none" strike="noStrike" dirty="0">
                        <a:solidFill>
                          <a:schemeClr val="bg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l" fontAlgn="ctr"/>
                      <a:r>
                        <a:rPr lang="en-ZA" sz="1600" b="1" u="none" strike="noStrike" dirty="0">
                          <a:solidFill>
                            <a:schemeClr val="bg1"/>
                          </a:solidFill>
                          <a:effectLst/>
                        </a:rPr>
                        <a:t>Male</a:t>
                      </a:r>
                      <a:endParaRPr lang="en-ZA" sz="1600" b="1" i="0" u="none" strike="noStrike" dirty="0">
                        <a:solidFill>
                          <a:schemeClr val="bg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n-ZA" sz="1600" b="1" u="none" strike="noStrike" dirty="0" smtClean="0">
                          <a:solidFill>
                            <a:schemeClr val="tx1"/>
                          </a:solidFill>
                          <a:effectLst/>
                        </a:rPr>
                        <a:t>  Total</a:t>
                      </a:r>
                      <a:endParaRPr lang="en-ZA" sz="1600" b="1"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n-ZA" sz="1600" u="none" strike="noStrike" dirty="0" smtClean="0">
                          <a:solidFill>
                            <a:schemeClr val="tx1"/>
                          </a:solidFill>
                          <a:effectLst/>
                        </a:rPr>
                        <a:t>Percentage of </a:t>
                      </a:r>
                    </a:p>
                    <a:p>
                      <a:pPr algn="ctr" fontAlgn="ctr"/>
                      <a:r>
                        <a:rPr lang="en-ZA" sz="1600" u="none" strike="noStrike" dirty="0" smtClean="0">
                          <a:solidFill>
                            <a:schemeClr val="tx1"/>
                          </a:solidFill>
                          <a:effectLst/>
                        </a:rPr>
                        <a:t>Grand Total</a:t>
                      </a:r>
                      <a:endParaRPr lang="en-ZA" sz="1600" b="1"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433434330"/>
                  </a:ext>
                </a:extLst>
              </a:tr>
              <a:tr h="335661">
                <a:tc>
                  <a:txBody>
                    <a:bodyPr/>
                    <a:lstStyle/>
                    <a:p>
                      <a:pPr algn="l" fontAlgn="ctr"/>
                      <a:r>
                        <a:rPr lang="en-ZA" sz="1400" u="none" strike="noStrike" dirty="0">
                          <a:solidFill>
                            <a:schemeClr val="tx1"/>
                          </a:solidFill>
                          <a:effectLst/>
                        </a:rPr>
                        <a:t>18-19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130 133</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95 871</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226 004</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0.9%</a:t>
                      </a:r>
                    </a:p>
                  </a:txBody>
                  <a:tcPr marL="9525" marR="9525" marT="9525" marB="0" anchor="b">
                    <a:solidFill>
                      <a:schemeClr val="tx2">
                        <a:lumMod val="40000"/>
                        <a:lumOff val="60000"/>
                      </a:schemeClr>
                    </a:solidFill>
                  </a:tcPr>
                </a:tc>
                <a:extLst>
                  <a:ext uri="{0D108BD9-81ED-4DB2-BD59-A6C34878D82A}">
                    <a16:rowId xmlns:a16="http://schemas.microsoft.com/office/drawing/2014/main" val="650444301"/>
                  </a:ext>
                </a:extLst>
              </a:tr>
              <a:tr h="335661">
                <a:tc>
                  <a:txBody>
                    <a:bodyPr/>
                    <a:lstStyle/>
                    <a:p>
                      <a:pPr algn="l" fontAlgn="ctr"/>
                      <a:r>
                        <a:rPr lang="en-ZA" sz="1400" u="none" strike="noStrike" dirty="0">
                          <a:solidFill>
                            <a:schemeClr val="tx1"/>
                          </a:solidFill>
                          <a:effectLst/>
                        </a:rPr>
                        <a:t>20-29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2 041 912</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1 689 965</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3 731 877</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14.4%</a:t>
                      </a:r>
                    </a:p>
                  </a:txBody>
                  <a:tcPr marL="9525" marR="9525" marT="9525" marB="0" anchor="b">
                    <a:solidFill>
                      <a:schemeClr val="tx2">
                        <a:lumMod val="40000"/>
                        <a:lumOff val="60000"/>
                      </a:schemeClr>
                    </a:solidFill>
                  </a:tcPr>
                </a:tc>
                <a:extLst>
                  <a:ext uri="{0D108BD9-81ED-4DB2-BD59-A6C34878D82A}">
                    <a16:rowId xmlns:a16="http://schemas.microsoft.com/office/drawing/2014/main" val="1289163952"/>
                  </a:ext>
                </a:extLst>
              </a:tr>
              <a:tr h="335661">
                <a:tc>
                  <a:txBody>
                    <a:bodyPr/>
                    <a:lstStyle/>
                    <a:p>
                      <a:pPr algn="l" fontAlgn="ctr"/>
                      <a:r>
                        <a:rPr lang="en-ZA" sz="1400" u="none" strike="noStrike" dirty="0">
                          <a:solidFill>
                            <a:schemeClr val="tx1"/>
                          </a:solidFill>
                          <a:effectLst/>
                        </a:rPr>
                        <a:t>30-39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3 556 189</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3 051 829</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6 608 018</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25.4%</a:t>
                      </a:r>
                    </a:p>
                  </a:txBody>
                  <a:tcPr marL="9525" marR="9525" marT="9525" marB="0" anchor="b">
                    <a:solidFill>
                      <a:schemeClr val="tx2">
                        <a:lumMod val="40000"/>
                        <a:lumOff val="60000"/>
                      </a:schemeClr>
                    </a:solidFill>
                  </a:tcPr>
                </a:tc>
                <a:extLst>
                  <a:ext uri="{0D108BD9-81ED-4DB2-BD59-A6C34878D82A}">
                    <a16:rowId xmlns:a16="http://schemas.microsoft.com/office/drawing/2014/main" val="1788718233"/>
                  </a:ext>
                </a:extLst>
              </a:tr>
              <a:tr h="335661">
                <a:tc>
                  <a:txBody>
                    <a:bodyPr/>
                    <a:lstStyle/>
                    <a:p>
                      <a:pPr algn="l" fontAlgn="ctr"/>
                      <a:r>
                        <a:rPr lang="en-ZA" sz="1400" u="none" strike="noStrike" dirty="0">
                          <a:solidFill>
                            <a:schemeClr val="tx1"/>
                          </a:solidFill>
                          <a:effectLst/>
                        </a:rPr>
                        <a:t>40-49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3 051 181</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2 759 057</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5 810 238</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22.4%</a:t>
                      </a:r>
                    </a:p>
                  </a:txBody>
                  <a:tcPr marL="9525" marR="9525" marT="9525" marB="0" anchor="b">
                    <a:solidFill>
                      <a:schemeClr val="tx2">
                        <a:lumMod val="40000"/>
                        <a:lumOff val="60000"/>
                      </a:schemeClr>
                    </a:solidFill>
                  </a:tcPr>
                </a:tc>
                <a:extLst>
                  <a:ext uri="{0D108BD9-81ED-4DB2-BD59-A6C34878D82A}">
                    <a16:rowId xmlns:a16="http://schemas.microsoft.com/office/drawing/2014/main" val="2121166022"/>
                  </a:ext>
                </a:extLst>
              </a:tr>
              <a:tr h="335661">
                <a:tc>
                  <a:txBody>
                    <a:bodyPr/>
                    <a:lstStyle/>
                    <a:p>
                      <a:pPr algn="l" fontAlgn="ctr"/>
                      <a:r>
                        <a:rPr lang="en-ZA" sz="1400" u="none" strike="noStrike" dirty="0">
                          <a:solidFill>
                            <a:schemeClr val="tx1"/>
                          </a:solidFill>
                          <a:effectLst/>
                        </a:rPr>
                        <a:t>50-59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2 457 596</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1 996 287</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4 453 883</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17.1%</a:t>
                      </a:r>
                    </a:p>
                  </a:txBody>
                  <a:tcPr marL="9525" marR="9525" marT="9525" marB="0" anchor="b">
                    <a:solidFill>
                      <a:schemeClr val="tx2">
                        <a:lumMod val="40000"/>
                        <a:lumOff val="60000"/>
                      </a:schemeClr>
                    </a:solidFill>
                  </a:tcPr>
                </a:tc>
                <a:extLst>
                  <a:ext uri="{0D108BD9-81ED-4DB2-BD59-A6C34878D82A}">
                    <a16:rowId xmlns:a16="http://schemas.microsoft.com/office/drawing/2014/main" val="2554182714"/>
                  </a:ext>
                </a:extLst>
              </a:tr>
              <a:tr h="335661">
                <a:tc>
                  <a:txBody>
                    <a:bodyPr/>
                    <a:lstStyle/>
                    <a:p>
                      <a:pPr algn="l" fontAlgn="ctr"/>
                      <a:r>
                        <a:rPr lang="en-ZA" sz="1400" u="none" strike="noStrike" dirty="0">
                          <a:solidFill>
                            <a:schemeClr val="tx1"/>
                          </a:solidFill>
                          <a:effectLst/>
                        </a:rPr>
                        <a:t>60-69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1 739 223</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1 265 592</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3 004 815</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11.6%</a:t>
                      </a:r>
                    </a:p>
                  </a:txBody>
                  <a:tcPr marL="9525" marR="9525" marT="9525" marB="0" anchor="b">
                    <a:solidFill>
                      <a:schemeClr val="tx2">
                        <a:lumMod val="40000"/>
                        <a:lumOff val="60000"/>
                      </a:schemeClr>
                    </a:solidFill>
                  </a:tcPr>
                </a:tc>
                <a:extLst>
                  <a:ext uri="{0D108BD9-81ED-4DB2-BD59-A6C34878D82A}">
                    <a16:rowId xmlns:a16="http://schemas.microsoft.com/office/drawing/2014/main" val="2842561996"/>
                  </a:ext>
                </a:extLst>
              </a:tr>
              <a:tr h="335661">
                <a:tc>
                  <a:txBody>
                    <a:bodyPr/>
                    <a:lstStyle/>
                    <a:p>
                      <a:pPr algn="l" fontAlgn="ctr"/>
                      <a:r>
                        <a:rPr lang="en-ZA" sz="1400" u="none" strike="noStrike" dirty="0">
                          <a:solidFill>
                            <a:schemeClr val="tx1"/>
                          </a:solidFill>
                          <a:effectLst/>
                        </a:rPr>
                        <a:t>70-79</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908 400</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556 805</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1 465 205</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5.6%</a:t>
                      </a:r>
                    </a:p>
                  </a:txBody>
                  <a:tcPr marL="9525" marR="9525" marT="9525" marB="0" anchor="b">
                    <a:solidFill>
                      <a:schemeClr val="tx2">
                        <a:lumMod val="40000"/>
                        <a:lumOff val="60000"/>
                      </a:schemeClr>
                    </a:solidFill>
                  </a:tcPr>
                </a:tc>
                <a:extLst>
                  <a:ext uri="{0D108BD9-81ED-4DB2-BD59-A6C34878D82A}">
                    <a16:rowId xmlns:a16="http://schemas.microsoft.com/office/drawing/2014/main" val="3967697786"/>
                  </a:ext>
                </a:extLst>
              </a:tr>
              <a:tr h="352444">
                <a:tc>
                  <a:txBody>
                    <a:bodyPr/>
                    <a:lstStyle/>
                    <a:p>
                      <a:pPr algn="l" fontAlgn="ctr"/>
                      <a:r>
                        <a:rPr lang="en-ZA" sz="1400" u="none" strike="noStrike" dirty="0">
                          <a:solidFill>
                            <a:schemeClr val="tx1"/>
                          </a:solidFill>
                          <a:effectLst/>
                        </a:rPr>
                        <a:t>80+</a:t>
                      </a:r>
                      <a:endParaRPr lang="en-ZA" sz="1400" b="0"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496 813</a:t>
                      </a:r>
                    </a:p>
                  </a:txBody>
                  <a:tcPr marL="9525" marR="9525" marT="9525" marB="0" anchor="b">
                    <a:solidFill>
                      <a:schemeClr val="tx2">
                        <a:lumMod val="40000"/>
                        <a:lumOff val="60000"/>
                      </a:schemeClr>
                    </a:solidFill>
                  </a:tcPr>
                </a:tc>
                <a:tc>
                  <a:txBody>
                    <a:bodyPr/>
                    <a:lstStyle/>
                    <a:p>
                      <a:pPr algn="r" fontAlgn="b"/>
                      <a:r>
                        <a:rPr lang="en-ZA" sz="1600" b="0" u="none" strike="noStrike" kern="1200" dirty="0">
                          <a:solidFill>
                            <a:schemeClr val="bg1"/>
                          </a:solidFill>
                          <a:effectLst/>
                          <a:latin typeface="+mn-lt"/>
                          <a:ea typeface="+mn-ea"/>
                          <a:cs typeface="+mn-cs"/>
                        </a:rPr>
                        <a:t>199 656</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696 469</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2.7%</a:t>
                      </a:r>
                    </a:p>
                  </a:txBody>
                  <a:tcPr marL="9525" marR="9525" marT="9525" marB="0" anchor="b">
                    <a:solidFill>
                      <a:schemeClr val="tx2">
                        <a:lumMod val="40000"/>
                        <a:lumOff val="60000"/>
                      </a:schemeClr>
                    </a:solidFill>
                  </a:tcPr>
                </a:tc>
                <a:extLst>
                  <a:ext uri="{0D108BD9-81ED-4DB2-BD59-A6C34878D82A}">
                    <a16:rowId xmlns:a16="http://schemas.microsoft.com/office/drawing/2014/main" val="1895896808"/>
                  </a:ext>
                </a:extLst>
              </a:tr>
              <a:tr h="352444">
                <a:tc>
                  <a:txBody>
                    <a:bodyPr/>
                    <a:lstStyle/>
                    <a:p>
                      <a:pPr algn="l" fontAlgn="ctr"/>
                      <a:r>
                        <a:rPr lang="en-ZA" sz="1400" b="1" u="none" strike="noStrike" dirty="0">
                          <a:solidFill>
                            <a:schemeClr val="tx1"/>
                          </a:solidFill>
                          <a:effectLst/>
                        </a:rPr>
                        <a:t>Grand Total</a:t>
                      </a:r>
                      <a:endParaRPr lang="en-ZA" sz="1400" b="1"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1" u="none" strike="noStrike" kern="1200" dirty="0">
                          <a:solidFill>
                            <a:schemeClr val="bg1"/>
                          </a:solidFill>
                          <a:effectLst/>
                          <a:latin typeface="+mn-lt"/>
                          <a:ea typeface="+mn-ea"/>
                          <a:cs typeface="+mn-cs"/>
                        </a:rPr>
                        <a:t>14 381 447</a:t>
                      </a:r>
                    </a:p>
                  </a:txBody>
                  <a:tcPr marL="9525" marR="9525" marT="9525" marB="0" anchor="b">
                    <a:solidFill>
                      <a:schemeClr val="tx2">
                        <a:lumMod val="40000"/>
                        <a:lumOff val="60000"/>
                      </a:schemeClr>
                    </a:solidFill>
                  </a:tcPr>
                </a:tc>
                <a:tc>
                  <a:txBody>
                    <a:bodyPr/>
                    <a:lstStyle/>
                    <a:p>
                      <a:pPr algn="r" fontAlgn="b"/>
                      <a:r>
                        <a:rPr lang="en-ZA" sz="1600" b="1" u="none" strike="noStrike" kern="1200" dirty="0">
                          <a:solidFill>
                            <a:schemeClr val="bg1"/>
                          </a:solidFill>
                          <a:effectLst/>
                          <a:latin typeface="+mn-lt"/>
                          <a:ea typeface="+mn-ea"/>
                          <a:cs typeface="+mn-cs"/>
                        </a:rPr>
                        <a:t>11 615 062</a:t>
                      </a:r>
                    </a:p>
                  </a:txBody>
                  <a:tcPr marL="9525" marR="9525" marT="9525" marB="0" anchor="b">
                    <a:solidFill>
                      <a:schemeClr val="tx2">
                        <a:lumMod val="40000"/>
                        <a:lumOff val="60000"/>
                      </a:schemeClr>
                    </a:solidFill>
                  </a:tcPr>
                </a:tc>
                <a:tc>
                  <a:txBody>
                    <a:bodyPr/>
                    <a:lstStyle/>
                    <a:p>
                      <a:pPr algn="ctr" fontAlgn="b"/>
                      <a:r>
                        <a:rPr lang="en-ZA" sz="1600" b="1" u="none" strike="noStrike" kern="1200" dirty="0">
                          <a:solidFill>
                            <a:schemeClr val="tx1"/>
                          </a:solidFill>
                          <a:effectLst/>
                          <a:latin typeface="+mn-lt"/>
                          <a:ea typeface="+mn-ea"/>
                          <a:cs typeface="+mn-cs"/>
                        </a:rPr>
                        <a:t>25 996 509</a:t>
                      </a:r>
                    </a:p>
                  </a:txBody>
                  <a:tcPr marL="9525" marR="9525" marT="9525" marB="0" anchor="b">
                    <a:solidFill>
                      <a:schemeClr val="tx2">
                        <a:lumMod val="40000"/>
                        <a:lumOff val="60000"/>
                      </a:schemeClr>
                    </a:solidFill>
                  </a:tcPr>
                </a:tc>
                <a:tc>
                  <a:txBody>
                    <a:bodyPr/>
                    <a:lstStyle/>
                    <a:p>
                      <a:pPr algn="ctr" fontAlgn="b"/>
                      <a:r>
                        <a:rPr lang="en-ZA" sz="1600" u="none" strike="noStrike" kern="1200" dirty="0">
                          <a:solidFill>
                            <a:schemeClr val="tx1"/>
                          </a:solidFill>
                          <a:effectLst/>
                          <a:latin typeface="+mn-lt"/>
                          <a:ea typeface="+mn-ea"/>
                          <a:cs typeface="+mn-cs"/>
                        </a:rPr>
                        <a:t>100.0%</a:t>
                      </a:r>
                    </a:p>
                  </a:txBody>
                  <a:tcPr marL="9525" marR="9525" marT="9525" marB="0" anchor="b">
                    <a:solidFill>
                      <a:schemeClr val="tx2">
                        <a:lumMod val="40000"/>
                        <a:lumOff val="60000"/>
                      </a:schemeClr>
                    </a:solidFill>
                  </a:tcPr>
                </a:tc>
                <a:extLst>
                  <a:ext uri="{0D108BD9-81ED-4DB2-BD59-A6C34878D82A}">
                    <a16:rowId xmlns:a16="http://schemas.microsoft.com/office/drawing/2014/main" val="1260344950"/>
                  </a:ext>
                </a:extLst>
              </a:tr>
              <a:tr h="335661">
                <a:tc>
                  <a:txBody>
                    <a:bodyPr/>
                    <a:lstStyle/>
                    <a:p>
                      <a:pPr algn="l" fontAlgn="ctr"/>
                      <a:r>
                        <a:rPr lang="en-ZA" sz="1400" u="none" strike="noStrike" dirty="0">
                          <a:solidFill>
                            <a:schemeClr val="tx1"/>
                          </a:solidFill>
                          <a:effectLst/>
                        </a:rPr>
                        <a:t>Percentage</a:t>
                      </a:r>
                      <a:endParaRPr lang="en-ZA" sz="1400" b="1" i="0" u="none" strike="noStrike" dirty="0">
                        <a:solidFill>
                          <a:schemeClr val="tx1"/>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n-ZA" sz="1600" b="1" u="none" strike="noStrike" kern="1200" dirty="0" smtClean="0">
                          <a:solidFill>
                            <a:schemeClr val="bg1"/>
                          </a:solidFill>
                          <a:effectLst/>
                          <a:latin typeface="+mn-lt"/>
                          <a:ea typeface="+mn-ea"/>
                          <a:cs typeface="+mn-cs"/>
                        </a:rPr>
                        <a:t>55%</a:t>
                      </a:r>
                      <a:endParaRPr lang="en-ZA" sz="1600" b="1" u="none" strike="noStrike" kern="1200" dirty="0">
                        <a:solidFill>
                          <a:schemeClr val="bg1"/>
                        </a:solidFill>
                        <a:effectLst/>
                        <a:latin typeface="+mn-lt"/>
                        <a:ea typeface="+mn-ea"/>
                        <a:cs typeface="+mn-cs"/>
                      </a:endParaRPr>
                    </a:p>
                  </a:txBody>
                  <a:tcPr marL="9525" marR="9525" marT="9525" marB="0" anchor="b">
                    <a:solidFill>
                      <a:schemeClr val="tx2">
                        <a:lumMod val="40000"/>
                        <a:lumOff val="60000"/>
                      </a:schemeClr>
                    </a:solidFill>
                  </a:tcPr>
                </a:tc>
                <a:tc>
                  <a:txBody>
                    <a:bodyPr/>
                    <a:lstStyle/>
                    <a:p>
                      <a:pPr algn="r" fontAlgn="b"/>
                      <a:r>
                        <a:rPr lang="en-ZA" sz="1600" b="1" u="none" strike="noStrike" kern="1200" dirty="0" smtClean="0">
                          <a:solidFill>
                            <a:schemeClr val="bg1"/>
                          </a:solidFill>
                          <a:effectLst/>
                          <a:latin typeface="+mn-lt"/>
                          <a:ea typeface="+mn-ea"/>
                          <a:cs typeface="+mn-cs"/>
                        </a:rPr>
                        <a:t>45%</a:t>
                      </a:r>
                      <a:endParaRPr lang="en-ZA" sz="1600" b="1" u="none" strike="noStrike" kern="1200" dirty="0">
                        <a:solidFill>
                          <a:schemeClr val="bg1"/>
                        </a:solidFill>
                        <a:effectLst/>
                        <a:latin typeface="+mn-lt"/>
                        <a:ea typeface="+mn-ea"/>
                        <a:cs typeface="+mn-cs"/>
                      </a:endParaRPr>
                    </a:p>
                  </a:txBody>
                  <a:tcPr marL="9525" marR="9525" marT="9525" marB="0" anchor="b">
                    <a:solidFill>
                      <a:schemeClr val="tx2">
                        <a:lumMod val="40000"/>
                        <a:lumOff val="60000"/>
                      </a:schemeClr>
                    </a:solidFill>
                  </a:tcPr>
                </a:tc>
                <a:tc>
                  <a:txBody>
                    <a:bodyPr/>
                    <a:lstStyle/>
                    <a:p>
                      <a:pPr algn="ctr" fontAlgn="b"/>
                      <a:endParaRPr lang="en-ZA" sz="1600" b="0" i="0" u="none" strike="noStrike" dirty="0">
                        <a:solidFill>
                          <a:schemeClr val="tx1"/>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endParaRPr lang="en-ZA" sz="1600" b="0" i="0" u="none" strike="noStrike" dirty="0">
                        <a:solidFill>
                          <a:schemeClr val="tx1"/>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483238864"/>
                  </a:ext>
                </a:extLst>
              </a:tr>
            </a:tbl>
          </a:graphicData>
        </a:graphic>
      </p:graphicFrame>
    </p:spTree>
    <p:extLst>
      <p:ext uri="{BB962C8B-B14F-4D97-AF65-F5344CB8AC3E}">
        <p14:creationId xmlns:p14="http://schemas.microsoft.com/office/powerpoint/2010/main" val="1608920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96" y="198661"/>
            <a:ext cx="7620000" cy="1143000"/>
          </a:xfrm>
        </p:spPr>
        <p:txBody>
          <a:bodyPr/>
          <a:lstStyle/>
          <a:p>
            <a:r>
              <a:rPr lang="en-US" sz="2800" dirty="0" smtClean="0">
                <a:solidFill>
                  <a:schemeClr val="tx1"/>
                </a:solidFill>
              </a:rPr>
              <a:t>Voters’ Roll Statistics: Age &amp; Gender</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1060450" lvl="1" indent="-342900" algn="just">
              <a:lnSpc>
                <a:spcPct val="150000"/>
              </a:lnSpc>
              <a:buClr>
                <a:schemeClr val="accent1"/>
              </a:buClr>
            </a:pPr>
            <a:r>
              <a:rPr lang="en-US" dirty="0" smtClean="0"/>
              <a:t>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2818188480"/>
              </p:ext>
            </p:extLst>
          </p:nvPr>
        </p:nvGraphicFramePr>
        <p:xfrm>
          <a:off x="201445" y="1196752"/>
          <a:ext cx="8087087"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769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96" y="198661"/>
            <a:ext cx="7620000" cy="1143000"/>
          </a:xfrm>
        </p:spPr>
        <p:txBody>
          <a:bodyPr/>
          <a:lstStyle/>
          <a:p>
            <a:r>
              <a:rPr lang="en-US" sz="2800" dirty="0" smtClean="0">
                <a:solidFill>
                  <a:schemeClr val="tx1"/>
                </a:solidFill>
              </a:rPr>
              <a:t>Voters’ Roll Statistics</a:t>
            </a:r>
            <a:endParaRPr lang="en-ZA" sz="2800" dirty="0">
              <a:solidFill>
                <a:schemeClr val="tx1"/>
              </a:solidFill>
            </a:endParaRPr>
          </a:p>
        </p:txBody>
      </p:sp>
      <p:sp>
        <p:nvSpPr>
          <p:cNvPr id="3" name="Content Placeholder 2"/>
          <p:cNvSpPr>
            <a:spLocks noGrp="1"/>
          </p:cNvSpPr>
          <p:nvPr>
            <p:ph idx="1"/>
          </p:nvPr>
        </p:nvSpPr>
        <p:spPr>
          <a:xfrm>
            <a:off x="179512" y="980728"/>
            <a:ext cx="8060737" cy="5472608"/>
          </a:xfrm>
        </p:spPr>
        <p:txBody>
          <a:bodyPr>
            <a:normAutofit/>
          </a:bodyPr>
          <a:lstStyle/>
          <a:p>
            <a:pPr marL="1060450" lvl="1" indent="-342900" algn="just">
              <a:lnSpc>
                <a:spcPct val="150000"/>
              </a:lnSpc>
              <a:buClr>
                <a:schemeClr val="accent1"/>
              </a:buClr>
            </a:pPr>
            <a:r>
              <a:rPr lang="en-US" dirty="0" smtClean="0"/>
              <a:t>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2"/>
          <a:srcRect b="2172"/>
          <a:stretch/>
        </p:blipFill>
        <p:spPr>
          <a:xfrm>
            <a:off x="-76702" y="0"/>
            <a:ext cx="9220702" cy="6944110"/>
          </a:xfrm>
          <a:prstGeom prst="rect">
            <a:avLst/>
          </a:prstGeom>
        </p:spPr>
      </p:pic>
      <p:sp>
        <p:nvSpPr>
          <p:cNvPr id="9" name="Title 1"/>
          <p:cNvSpPr txBox="1">
            <a:spLocks/>
          </p:cNvSpPr>
          <p:nvPr/>
        </p:nvSpPr>
        <p:spPr>
          <a:xfrm>
            <a:off x="-14879" y="-20933"/>
            <a:ext cx="9367814" cy="10641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cap="none" spc="-100" baseline="0">
                <a:ln>
                  <a:noFill/>
                </a:ln>
                <a:solidFill>
                  <a:schemeClr val="tx2"/>
                </a:solidFill>
                <a:effectLst/>
                <a:latin typeface="Arial" pitchFamily="34" charset="0"/>
                <a:ea typeface="+mj-ea"/>
                <a:cs typeface="Arial" pitchFamily="34" charset="0"/>
              </a:defRPr>
            </a:lvl1pPr>
          </a:lstStyle>
          <a:p>
            <a:pPr algn="l"/>
            <a:r>
              <a:rPr lang="en-ZA" sz="2400" dirty="0" smtClean="0">
                <a:solidFill>
                  <a:schemeClr val="tx1"/>
                </a:solidFill>
              </a:rPr>
              <a:t>Voter Registration by Predominant Age</a:t>
            </a:r>
            <a:br>
              <a:rPr lang="en-ZA" sz="2400" dirty="0" smtClean="0">
                <a:solidFill>
                  <a:schemeClr val="tx1"/>
                </a:solidFill>
              </a:rPr>
            </a:br>
            <a:r>
              <a:rPr lang="en-ZA" sz="2400" dirty="0" smtClean="0">
                <a:solidFill>
                  <a:schemeClr val="tx1"/>
                </a:solidFill>
              </a:rPr>
              <a:t>per VD, August 2023</a:t>
            </a:r>
            <a:endParaRPr lang="en-ZA" sz="2400" dirty="0">
              <a:solidFill>
                <a:schemeClr val="tx1"/>
              </a:solidFill>
            </a:endParaRPr>
          </a:p>
        </p:txBody>
      </p:sp>
      <p:pic>
        <p:nvPicPr>
          <p:cNvPr id="10" name="Picture 9"/>
          <p:cNvPicPr>
            <a:picLocks noChangeAspect="1"/>
          </p:cNvPicPr>
          <p:nvPr/>
        </p:nvPicPr>
        <p:blipFill>
          <a:blip r:embed="rId3"/>
          <a:stretch>
            <a:fillRect/>
          </a:stretch>
        </p:blipFill>
        <p:spPr>
          <a:xfrm>
            <a:off x="7816876" y="4365104"/>
            <a:ext cx="1327124" cy="2624426"/>
          </a:xfrm>
          <a:prstGeom prst="rect">
            <a:avLst/>
          </a:prstGeom>
        </p:spPr>
      </p:pic>
    </p:spTree>
    <p:extLst>
      <p:ext uri="{BB962C8B-B14F-4D97-AF65-F5344CB8AC3E}">
        <p14:creationId xmlns:p14="http://schemas.microsoft.com/office/powerpoint/2010/main" val="2894652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Background</a:t>
            </a:r>
            <a:endParaRPr lang="en-ZA" sz="2800" dirty="0">
              <a:solidFill>
                <a:schemeClr val="tx1"/>
              </a:solidFill>
            </a:endParaRPr>
          </a:p>
        </p:txBody>
      </p:sp>
      <p:sp>
        <p:nvSpPr>
          <p:cNvPr id="3" name="Content Placeholder 2"/>
          <p:cNvSpPr>
            <a:spLocks noGrp="1"/>
          </p:cNvSpPr>
          <p:nvPr>
            <p:ph idx="1"/>
          </p:nvPr>
        </p:nvSpPr>
        <p:spPr>
          <a:xfrm>
            <a:off x="323528" y="1124744"/>
            <a:ext cx="7753672" cy="5276056"/>
          </a:xfrm>
        </p:spPr>
        <p:txBody>
          <a:bodyPr>
            <a:normAutofit/>
          </a:bodyPr>
          <a:lstStyle/>
          <a:p>
            <a:pPr indent="-342900" algn="just">
              <a:defRPr/>
            </a:pPr>
            <a:r>
              <a:rPr lang="en-US" sz="2400" dirty="0" smtClean="0"/>
              <a:t>In 2020 Constitutional Court declared aspects of the Electoral Act unconstitutional.</a:t>
            </a:r>
          </a:p>
          <a:p>
            <a:pPr indent="-342900" algn="just">
              <a:defRPr/>
            </a:pPr>
            <a:r>
              <a:rPr lang="en-US" sz="2400" dirty="0" smtClean="0"/>
              <a:t>It ordered Parliament to remedy the defects within 24 months.</a:t>
            </a:r>
          </a:p>
          <a:p>
            <a:pPr indent="-342900" algn="just">
              <a:defRPr/>
            </a:pPr>
            <a:r>
              <a:rPr lang="en-US" sz="2400" dirty="0" smtClean="0"/>
              <a:t>Judgement of the order predicated on rights of association, dignity and Section 19 Political Rights.</a:t>
            </a:r>
          </a:p>
          <a:p>
            <a:pPr indent="-342900" algn="just">
              <a:defRPr/>
            </a:pPr>
            <a:r>
              <a:rPr lang="en-US" sz="2400" dirty="0" smtClean="0"/>
              <a:t>Court left choice of electoral system to Parliament. Similarly, did not pronounce preference of principles.</a:t>
            </a:r>
          </a:p>
          <a:p>
            <a:pPr indent="-342900" algn="just">
              <a:defRPr/>
            </a:pPr>
            <a:r>
              <a:rPr lang="en-US" sz="2400" dirty="0" smtClean="0"/>
              <a:t>The requirement for an electoral system to result, in general, in proportional representation has not been changed.  </a:t>
            </a:r>
          </a:p>
          <a:p>
            <a:pPr marL="0" indent="0" algn="just">
              <a:buNone/>
              <a:defRPr/>
            </a:pPr>
            <a:r>
              <a:rPr lang="en-US" sz="2400" dirty="0" smtClean="0"/>
              <a:t>Electoral Amendment Act became law in June 2023.</a:t>
            </a:r>
          </a:p>
        </p:txBody>
      </p:sp>
      <p:sp>
        <p:nvSpPr>
          <p:cNvPr id="4" name="Slide Number Placeholder 3"/>
          <p:cNvSpPr>
            <a:spLocks noGrp="1"/>
          </p:cNvSpPr>
          <p:nvPr>
            <p:ph type="sldNum" sz="quarter" idx="12"/>
          </p:nvPr>
        </p:nvSpPr>
        <p:spPr/>
        <p:txBody>
          <a:bodyPr/>
          <a:lstStyle/>
          <a:p>
            <a:fld id="{92373184-C173-4798-875F-9843F00E55BD}" type="slidenum">
              <a:rPr lang="en-ZA" smtClean="0"/>
              <a:pPr/>
              <a:t>4</a:t>
            </a:fld>
            <a:endParaRPr lang="en-ZA" dirty="0"/>
          </a:p>
        </p:txBody>
      </p:sp>
    </p:spTree>
    <p:extLst>
      <p:ext uri="{BB962C8B-B14F-4D97-AF65-F5344CB8AC3E}">
        <p14:creationId xmlns:p14="http://schemas.microsoft.com/office/powerpoint/2010/main" val="1657314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060737" cy="5472608"/>
          </a:xfrm>
        </p:spPr>
        <p:txBody>
          <a:bodyPr>
            <a:normAutofit/>
          </a:bodyPr>
          <a:lstStyle/>
          <a:p>
            <a:pPr marL="1060450" lvl="1" indent="-342900" algn="just">
              <a:lnSpc>
                <a:spcPct val="150000"/>
              </a:lnSpc>
              <a:buClr>
                <a:schemeClr val="accent1"/>
              </a:buClr>
            </a:pPr>
            <a:r>
              <a:rPr lang="en-US" dirty="0" smtClean="0"/>
              <a:t>    </a:t>
            </a:r>
          </a:p>
          <a:p>
            <a:pPr marL="1793875" lvl="1" indent="-185738" algn="just">
              <a:lnSpc>
                <a:spcPct val="150000"/>
              </a:lnSpc>
              <a:buClr>
                <a:schemeClr val="accent1"/>
              </a:buClr>
              <a:buNone/>
            </a:pPr>
            <a:endParaRPr lang="en-ZA"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E9322-AD92-4632-BD25-58DAC256497E}" type="slidenum">
              <a:rPr kumimoji="0" lang="en-ZA"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p:cNvSpPr>
            <a:spLocks noGrp="1"/>
          </p:cNvSpPr>
          <p:nvPr>
            <p:ph type="title"/>
          </p:nvPr>
        </p:nvSpPr>
        <p:spPr/>
        <p:txBody>
          <a:bodyPr/>
          <a:lstStyle/>
          <a:p>
            <a:endParaRPr lang="en-ZA" dirty="0"/>
          </a:p>
        </p:txBody>
      </p:sp>
      <p:pic>
        <p:nvPicPr>
          <p:cNvPr id="11" name="Picture 10"/>
          <p:cNvPicPr>
            <a:picLocks noChangeAspect="1"/>
          </p:cNvPicPr>
          <p:nvPr/>
        </p:nvPicPr>
        <p:blipFill rotWithShape="1">
          <a:blip r:embed="rId2"/>
          <a:srcRect t="6666" b="2838"/>
          <a:stretch/>
        </p:blipFill>
        <p:spPr>
          <a:xfrm>
            <a:off x="0" y="0"/>
            <a:ext cx="9143999" cy="6908511"/>
          </a:xfrm>
          <a:prstGeom prst="rect">
            <a:avLst/>
          </a:prstGeom>
        </p:spPr>
      </p:pic>
      <p:sp>
        <p:nvSpPr>
          <p:cNvPr id="12" name="Title 1"/>
          <p:cNvSpPr txBox="1">
            <a:spLocks/>
          </p:cNvSpPr>
          <p:nvPr/>
        </p:nvSpPr>
        <p:spPr>
          <a:xfrm>
            <a:off x="0" y="-68688"/>
            <a:ext cx="12150969"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cap="none" spc="-100" baseline="0">
                <a:ln>
                  <a:noFill/>
                </a:ln>
                <a:solidFill>
                  <a:schemeClr val="tx2"/>
                </a:solidFill>
                <a:effectLst/>
                <a:latin typeface="Arial" pitchFamily="34" charset="0"/>
                <a:ea typeface="+mj-ea"/>
                <a:cs typeface="Arial" pitchFamily="34" charset="0"/>
              </a:defRPr>
            </a:lvl1pPr>
          </a:lstStyle>
          <a:p>
            <a:pPr algn="l"/>
            <a:r>
              <a:rPr lang="en-ZA" sz="2400" dirty="0">
                <a:solidFill>
                  <a:schemeClr val="tx1"/>
                </a:solidFill>
              </a:rPr>
              <a:t>Voter Registration by </a:t>
            </a:r>
            <a:r>
              <a:rPr lang="en-ZA" sz="2400" dirty="0" smtClean="0">
                <a:solidFill>
                  <a:schemeClr val="tx1"/>
                </a:solidFill>
              </a:rPr>
              <a:t>Predominant Gender</a:t>
            </a:r>
            <a:br>
              <a:rPr lang="en-ZA" sz="2400" dirty="0" smtClean="0">
                <a:solidFill>
                  <a:schemeClr val="tx1"/>
                </a:solidFill>
              </a:rPr>
            </a:br>
            <a:r>
              <a:rPr lang="en-ZA" sz="2400" dirty="0" smtClean="0">
                <a:solidFill>
                  <a:schemeClr val="tx1"/>
                </a:solidFill>
              </a:rPr>
              <a:t>per </a:t>
            </a:r>
            <a:r>
              <a:rPr lang="en-ZA" sz="2400" dirty="0">
                <a:solidFill>
                  <a:schemeClr val="tx1"/>
                </a:solidFill>
              </a:rPr>
              <a:t>VD, August 2023</a:t>
            </a:r>
          </a:p>
        </p:txBody>
      </p:sp>
      <p:pic>
        <p:nvPicPr>
          <p:cNvPr id="13" name="Picture 12"/>
          <p:cNvPicPr>
            <a:picLocks noChangeAspect="1"/>
          </p:cNvPicPr>
          <p:nvPr/>
        </p:nvPicPr>
        <p:blipFill rotWithShape="1">
          <a:blip r:embed="rId2"/>
          <a:srcRect l="84275" t="71664"/>
          <a:stretch/>
        </p:blipFill>
        <p:spPr>
          <a:xfrm>
            <a:off x="7404731" y="4537608"/>
            <a:ext cx="1703542" cy="2378597"/>
          </a:xfrm>
          <a:prstGeom prst="rect">
            <a:avLst/>
          </a:prstGeom>
        </p:spPr>
      </p:pic>
    </p:spTree>
    <p:extLst>
      <p:ext uri="{BB962C8B-B14F-4D97-AF65-F5344CB8AC3E}">
        <p14:creationId xmlns:p14="http://schemas.microsoft.com/office/powerpoint/2010/main" val="2328559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7620000" cy="1656184"/>
          </a:xfrm>
        </p:spPr>
        <p:txBody>
          <a:bodyPr/>
          <a:lstStyle/>
          <a:p>
            <a:pPr algn="l"/>
            <a:r>
              <a:rPr lang="en-ZA" sz="2800" dirty="0" smtClean="0"/>
              <a:t> </a:t>
            </a:r>
            <a:r>
              <a:rPr lang="en-ZA" sz="2800" dirty="0">
                <a:solidFill>
                  <a:schemeClr val="bg1"/>
                </a:solidFill>
              </a:rPr>
              <a:t/>
            </a:r>
            <a:br>
              <a:rPr lang="en-ZA" sz="2800" dirty="0">
                <a:solidFill>
                  <a:schemeClr val="bg1"/>
                </a:solidFill>
              </a:rPr>
            </a:br>
            <a:r>
              <a:rPr lang="en-ZA" sz="2800" dirty="0" smtClean="0">
                <a:solidFill>
                  <a:schemeClr val="bg2"/>
                </a:solidFill>
              </a:rPr>
              <a:t> </a:t>
            </a:r>
            <a:endParaRPr lang="en-ZA" sz="2800" dirty="0">
              <a:solidFill>
                <a:schemeClr val="bg2"/>
              </a:solidFill>
            </a:endParaRPr>
          </a:p>
        </p:txBody>
      </p:sp>
      <p:sp>
        <p:nvSpPr>
          <p:cNvPr id="3" name="Content Placeholder 2"/>
          <p:cNvSpPr>
            <a:spLocks noGrp="1"/>
          </p:cNvSpPr>
          <p:nvPr>
            <p:ph idx="1"/>
          </p:nvPr>
        </p:nvSpPr>
        <p:spPr>
          <a:xfrm>
            <a:off x="539552" y="2276872"/>
            <a:ext cx="7537648" cy="2376264"/>
          </a:xfrm>
        </p:spPr>
        <p:txBody>
          <a:bodyPr>
            <a:normAutofit lnSpcReduction="10000"/>
          </a:bodyPr>
          <a:lstStyle/>
          <a:p>
            <a:endParaRPr lang="en-ZA" dirty="0" smtClean="0"/>
          </a:p>
          <a:p>
            <a:pPr marL="114300" indent="0" algn="ctr">
              <a:buNone/>
            </a:pPr>
            <a:r>
              <a:rPr lang="en-ZA" sz="3000" dirty="0" smtClean="0">
                <a:solidFill>
                  <a:schemeClr val="bg2"/>
                </a:solidFill>
              </a:rPr>
              <a:t>Key Features</a:t>
            </a:r>
            <a:endParaRPr lang="en-ZA" sz="3000" dirty="0">
              <a:solidFill>
                <a:schemeClr val="bg1"/>
              </a:solidFill>
            </a:endParaRPr>
          </a:p>
          <a:p>
            <a:endParaRPr lang="en-ZA" dirty="0" smtClean="0">
              <a:solidFill>
                <a:schemeClr val="bg1"/>
              </a:solidFill>
            </a:endParaRPr>
          </a:p>
          <a:p>
            <a:endParaRPr lang="en-ZA" dirty="0">
              <a:solidFill>
                <a:schemeClr val="bg1"/>
              </a:solidFill>
            </a:endParaRPr>
          </a:p>
          <a:p>
            <a:endParaRPr lang="en-ZA" dirty="0" smtClean="0">
              <a:solidFill>
                <a:schemeClr val="bg1"/>
              </a:solidFill>
            </a:endParaRPr>
          </a:p>
          <a:p>
            <a:pPr marL="114300" indent="0">
              <a:buNone/>
            </a:pPr>
            <a:r>
              <a:rPr lang="en-ZA" dirty="0">
                <a:solidFill>
                  <a:schemeClr val="bg1"/>
                </a:solidFill>
              </a:rPr>
              <a:t> </a:t>
            </a:r>
            <a:r>
              <a:rPr lang="en-ZA" dirty="0" smtClean="0">
                <a:solidFill>
                  <a:schemeClr val="bg1"/>
                </a:solidFill>
              </a:rPr>
              <a:t>                        </a:t>
            </a:r>
            <a:endParaRPr lang="en-ZA" sz="3200" dirty="0">
              <a:solidFill>
                <a:schemeClr val="bg1"/>
              </a:solidFill>
            </a:endParaRPr>
          </a:p>
        </p:txBody>
      </p:sp>
      <p:sp>
        <p:nvSpPr>
          <p:cNvPr id="4" name="Slide Number Placeholder 3"/>
          <p:cNvSpPr>
            <a:spLocks noGrp="1"/>
          </p:cNvSpPr>
          <p:nvPr>
            <p:ph type="sldNum" sz="quarter" idx="12"/>
          </p:nvPr>
        </p:nvSpPr>
        <p:spPr/>
        <p:txBody>
          <a:bodyPr/>
          <a:lstStyle/>
          <a:p>
            <a:fld id="{92373184-C173-4798-875F-9843F00E55BD}" type="slidenum">
              <a:rPr lang="en-ZA" smtClean="0"/>
              <a:pPr/>
              <a:t>5</a:t>
            </a:fld>
            <a:endParaRPr lang="en-ZA" dirty="0"/>
          </a:p>
        </p:txBody>
      </p:sp>
    </p:spTree>
    <p:extLst>
      <p:ext uri="{BB962C8B-B14F-4D97-AF65-F5344CB8AC3E}">
        <p14:creationId xmlns:p14="http://schemas.microsoft.com/office/powerpoint/2010/main" val="91275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National Assembly</a:t>
            </a:r>
            <a:endParaRPr lang="en-ZA" sz="2800" dirty="0">
              <a:solidFill>
                <a:schemeClr val="tx1"/>
              </a:solidFill>
            </a:endParaRPr>
          </a:p>
        </p:txBody>
      </p:sp>
      <p:sp>
        <p:nvSpPr>
          <p:cNvPr id="3" name="Content Placeholder 2"/>
          <p:cNvSpPr>
            <a:spLocks noGrp="1"/>
          </p:cNvSpPr>
          <p:nvPr>
            <p:ph idx="1"/>
          </p:nvPr>
        </p:nvSpPr>
        <p:spPr>
          <a:xfrm>
            <a:off x="323528" y="1124744"/>
            <a:ext cx="7753672" cy="5276056"/>
          </a:xfrm>
        </p:spPr>
        <p:txBody>
          <a:bodyPr>
            <a:normAutofit fontScale="92500" lnSpcReduction="10000"/>
          </a:bodyPr>
          <a:lstStyle/>
          <a:p>
            <a:pPr marL="0" indent="0">
              <a:buNone/>
              <a:defRPr/>
            </a:pPr>
            <a:endParaRPr lang="en-US" sz="2400" dirty="0" smtClean="0"/>
          </a:p>
          <a:p>
            <a:pPr indent="-342900" algn="just">
              <a:lnSpc>
                <a:spcPct val="150000"/>
              </a:lnSpc>
              <a:defRPr/>
            </a:pPr>
            <a:r>
              <a:rPr lang="en-US" sz="2000" dirty="0" smtClean="0"/>
              <a:t>The 400 seats in National Assembly which is the maximum set by RSA Constitution are retained.  </a:t>
            </a:r>
          </a:p>
          <a:p>
            <a:pPr indent="-342900" algn="just">
              <a:lnSpc>
                <a:spcPct val="150000"/>
              </a:lnSpc>
              <a:defRPr/>
            </a:pPr>
            <a:r>
              <a:rPr lang="en-US" sz="2000" b="1" i="1" dirty="0" smtClean="0"/>
              <a:t>Two tier </a:t>
            </a:r>
            <a:r>
              <a:rPr lang="en-US" sz="2000" dirty="0" smtClean="0"/>
              <a:t>Multimember compensatory Proportional system preserved: </a:t>
            </a:r>
          </a:p>
          <a:p>
            <a:pPr lvl="1" indent="-342900" algn="just">
              <a:lnSpc>
                <a:spcPct val="150000"/>
              </a:lnSpc>
              <a:defRPr/>
            </a:pPr>
            <a:r>
              <a:rPr lang="en-US" sz="1800" dirty="0" smtClean="0"/>
              <a:t>200 seats are reserved for the National list (contested only by Parties ) </a:t>
            </a:r>
          </a:p>
          <a:p>
            <a:pPr lvl="1" indent="-342900" algn="just">
              <a:lnSpc>
                <a:spcPct val="150000"/>
              </a:lnSpc>
              <a:defRPr/>
            </a:pPr>
            <a:r>
              <a:rPr lang="en-US" sz="1800" dirty="0" smtClean="0"/>
              <a:t>Remaining 200 are divided up among the nine regions (contested by parties and Independents)</a:t>
            </a:r>
          </a:p>
          <a:p>
            <a:pPr indent="-342900" algn="just">
              <a:lnSpc>
                <a:spcPct val="150000"/>
              </a:lnSpc>
              <a:defRPr/>
            </a:pPr>
            <a:r>
              <a:rPr lang="en-US" sz="2000" dirty="0" smtClean="0"/>
              <a:t>Regions share the same geographical boundaries as provinces.</a:t>
            </a:r>
          </a:p>
          <a:p>
            <a:pPr indent="-342900" algn="just">
              <a:lnSpc>
                <a:spcPct val="150000"/>
              </a:lnSpc>
              <a:defRPr/>
            </a:pPr>
            <a:r>
              <a:rPr lang="en-US" sz="2000" dirty="0" smtClean="0"/>
              <a:t>Number of seats reserved for each region will be different, determined by the IEC before every NPE taking into account number of voters per region.</a:t>
            </a:r>
          </a:p>
        </p:txBody>
      </p:sp>
      <p:sp>
        <p:nvSpPr>
          <p:cNvPr id="4" name="Slide Number Placeholder 3"/>
          <p:cNvSpPr>
            <a:spLocks noGrp="1"/>
          </p:cNvSpPr>
          <p:nvPr>
            <p:ph type="sldNum" sz="quarter" idx="12"/>
          </p:nvPr>
        </p:nvSpPr>
        <p:spPr/>
        <p:txBody>
          <a:bodyPr/>
          <a:lstStyle/>
          <a:p>
            <a:fld id="{92373184-C173-4798-875F-9843F00E55BD}" type="slidenum">
              <a:rPr lang="en-ZA" smtClean="0"/>
              <a:pPr/>
              <a:t>6</a:t>
            </a:fld>
            <a:endParaRPr lang="en-ZA" dirty="0"/>
          </a:p>
        </p:txBody>
      </p:sp>
    </p:spTree>
    <p:extLst>
      <p:ext uri="{BB962C8B-B14F-4D97-AF65-F5344CB8AC3E}">
        <p14:creationId xmlns:p14="http://schemas.microsoft.com/office/powerpoint/2010/main" val="71840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Provincial Legislatures</a:t>
            </a:r>
            <a:endParaRPr lang="en-ZA" sz="2800" dirty="0">
              <a:solidFill>
                <a:schemeClr val="tx1"/>
              </a:solidFill>
            </a:endParaRPr>
          </a:p>
        </p:txBody>
      </p:sp>
      <p:sp>
        <p:nvSpPr>
          <p:cNvPr id="3" name="Content Placeholder 2"/>
          <p:cNvSpPr>
            <a:spLocks noGrp="1"/>
          </p:cNvSpPr>
          <p:nvPr>
            <p:ph idx="1"/>
          </p:nvPr>
        </p:nvSpPr>
        <p:spPr>
          <a:xfrm>
            <a:off x="323528" y="1052736"/>
            <a:ext cx="7753672" cy="5348064"/>
          </a:xfrm>
        </p:spPr>
        <p:txBody>
          <a:bodyPr>
            <a:normAutofit fontScale="70000" lnSpcReduction="20000"/>
          </a:bodyPr>
          <a:lstStyle/>
          <a:p>
            <a:pPr indent="-342900" algn="just">
              <a:lnSpc>
                <a:spcPct val="160000"/>
              </a:lnSpc>
              <a:defRPr/>
            </a:pPr>
            <a:r>
              <a:rPr lang="en-US" sz="2400" b="1" i="1" dirty="0" smtClean="0"/>
              <a:t>Single Tier </a:t>
            </a:r>
            <a:r>
              <a:rPr lang="en-US" sz="2400" dirty="0" smtClean="0"/>
              <a:t>Multi-member Proportional System.</a:t>
            </a:r>
          </a:p>
          <a:p>
            <a:pPr indent="-342900" algn="just">
              <a:lnSpc>
                <a:spcPct val="160000"/>
              </a:lnSpc>
              <a:defRPr/>
            </a:pPr>
            <a:r>
              <a:rPr lang="en-US" sz="2400" dirty="0" smtClean="0"/>
              <a:t>Each Provincial Legislature election is a unique election.</a:t>
            </a:r>
          </a:p>
          <a:p>
            <a:pPr indent="-342900" algn="just">
              <a:lnSpc>
                <a:spcPct val="160000"/>
              </a:lnSpc>
              <a:defRPr/>
            </a:pPr>
            <a:r>
              <a:rPr lang="en-US" sz="2400" dirty="0" smtClean="0"/>
              <a:t>Maximum of 80 and Minimum of 30 seats.</a:t>
            </a:r>
          </a:p>
          <a:p>
            <a:pPr indent="-342900" algn="just">
              <a:lnSpc>
                <a:spcPct val="160000"/>
              </a:lnSpc>
              <a:defRPr/>
            </a:pPr>
            <a:r>
              <a:rPr lang="en-US" sz="2400" dirty="0" smtClean="0"/>
              <a:t>The Commission responsible for determining number of seats before every NPE.</a:t>
            </a:r>
          </a:p>
          <a:p>
            <a:pPr indent="-342900" algn="just">
              <a:lnSpc>
                <a:spcPct val="160000"/>
              </a:lnSpc>
              <a:defRPr/>
            </a:pPr>
            <a:r>
              <a:rPr lang="en-US" sz="2400" dirty="0" smtClean="0"/>
              <a:t>In the case of the Western Cape, the number of seats (currently 42) is determined by the Provincial legislature ito the WC Provincial Constitution.</a:t>
            </a:r>
          </a:p>
          <a:p>
            <a:pPr indent="-342900" algn="just">
              <a:lnSpc>
                <a:spcPct val="160000"/>
              </a:lnSpc>
              <a:defRPr/>
            </a:pPr>
            <a:r>
              <a:rPr lang="en-US" sz="2400" dirty="0" smtClean="0"/>
              <a:t>The Commission will determine the number of provincial </a:t>
            </a:r>
            <a:r>
              <a:rPr lang="en-US" sz="2400" dirty="0"/>
              <a:t>s</a:t>
            </a:r>
            <a:r>
              <a:rPr lang="en-US" sz="2400" dirty="0" smtClean="0"/>
              <a:t>eats for the other 8 provinces by December 2023. </a:t>
            </a:r>
          </a:p>
          <a:p>
            <a:pPr indent="-342900" algn="just">
              <a:lnSpc>
                <a:spcPct val="160000"/>
              </a:lnSpc>
              <a:defRPr/>
            </a:pPr>
            <a:r>
              <a:rPr lang="en-US" sz="2400" dirty="0" smtClean="0"/>
              <a:t>Number of seats for each province will be different. Determined on the basis of the size of the population in each province. The Commission will use census data as the base scientific data on population.</a:t>
            </a:r>
          </a:p>
        </p:txBody>
      </p:sp>
      <p:sp>
        <p:nvSpPr>
          <p:cNvPr id="4" name="Slide Number Placeholder 3"/>
          <p:cNvSpPr>
            <a:spLocks noGrp="1"/>
          </p:cNvSpPr>
          <p:nvPr>
            <p:ph type="sldNum" sz="quarter" idx="12"/>
          </p:nvPr>
        </p:nvSpPr>
        <p:spPr/>
        <p:txBody>
          <a:bodyPr/>
          <a:lstStyle/>
          <a:p>
            <a:fld id="{92373184-C173-4798-875F-9843F00E55BD}" type="slidenum">
              <a:rPr lang="en-ZA" smtClean="0"/>
              <a:pPr/>
              <a:t>7</a:t>
            </a:fld>
            <a:endParaRPr lang="en-ZA" dirty="0"/>
          </a:p>
        </p:txBody>
      </p:sp>
    </p:spTree>
    <p:extLst>
      <p:ext uri="{BB962C8B-B14F-4D97-AF65-F5344CB8AC3E}">
        <p14:creationId xmlns:p14="http://schemas.microsoft.com/office/powerpoint/2010/main" val="110563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National Council of Provinces (NCoP)</a:t>
            </a:r>
            <a:endParaRPr lang="en-ZA" sz="2800" dirty="0">
              <a:solidFill>
                <a:schemeClr val="tx1"/>
              </a:solidFill>
            </a:endParaRPr>
          </a:p>
        </p:txBody>
      </p:sp>
      <p:sp>
        <p:nvSpPr>
          <p:cNvPr id="3" name="Content Placeholder 2"/>
          <p:cNvSpPr>
            <a:spLocks noGrp="1"/>
          </p:cNvSpPr>
          <p:nvPr>
            <p:ph idx="1"/>
          </p:nvPr>
        </p:nvSpPr>
        <p:spPr/>
        <p:txBody>
          <a:bodyPr>
            <a:normAutofit/>
          </a:bodyPr>
          <a:lstStyle/>
          <a:p>
            <a:pPr algn="just">
              <a:lnSpc>
                <a:spcPct val="150000"/>
              </a:lnSpc>
            </a:pPr>
            <a:r>
              <a:rPr lang="en-ZA" sz="2000" dirty="0" smtClean="0"/>
              <a:t>Members of  the NCoP are not voted for by the voters</a:t>
            </a:r>
          </a:p>
          <a:p>
            <a:pPr algn="just">
              <a:lnSpc>
                <a:spcPct val="150000"/>
              </a:lnSpc>
            </a:pPr>
            <a:r>
              <a:rPr lang="en-ZA" sz="2000" dirty="0" smtClean="0"/>
              <a:t>Each provincial legislature sends a delegation of 10 (ten) delegates respectively (4 special  and 6 permanent) to represent their respective provinces in the NCoP.</a:t>
            </a:r>
          </a:p>
          <a:p>
            <a:pPr marL="114300" indent="0" algn="just">
              <a:lnSpc>
                <a:spcPct val="150000"/>
              </a:lnSpc>
              <a:buNone/>
            </a:pPr>
            <a:endParaRPr lang="en-ZA" sz="2000" dirty="0"/>
          </a:p>
          <a:p>
            <a:pPr marL="114300" indent="0" algn="just">
              <a:lnSpc>
                <a:spcPct val="150000"/>
              </a:lnSpc>
              <a:buNone/>
            </a:pPr>
            <a:r>
              <a:rPr lang="en-ZA" sz="2000" u="sng" dirty="0" smtClean="0"/>
              <a:t>Not to be confused with the regional seats in the </a:t>
            </a:r>
            <a:r>
              <a:rPr lang="en-ZA" sz="2000" u="sng" dirty="0"/>
              <a:t>N</a:t>
            </a:r>
            <a:r>
              <a:rPr lang="en-ZA" sz="2000" u="sng" dirty="0" smtClean="0"/>
              <a:t>ational </a:t>
            </a:r>
            <a:r>
              <a:rPr lang="en-ZA" sz="2000" u="sng" dirty="0"/>
              <a:t>A</a:t>
            </a:r>
            <a:r>
              <a:rPr lang="en-ZA" sz="2000" u="sng" dirty="0" smtClean="0"/>
              <a:t>ssembly</a:t>
            </a:r>
            <a:endParaRPr lang="en-ZA" sz="2000" u="sng" dirty="0"/>
          </a:p>
          <a:p>
            <a:pPr marL="114300" indent="0">
              <a:buNone/>
            </a:pPr>
            <a:endParaRPr lang="en-ZA" sz="2000" dirty="0"/>
          </a:p>
        </p:txBody>
      </p:sp>
      <p:sp>
        <p:nvSpPr>
          <p:cNvPr id="4" name="Slide Number Placeholder 3"/>
          <p:cNvSpPr>
            <a:spLocks noGrp="1"/>
          </p:cNvSpPr>
          <p:nvPr>
            <p:ph type="sldNum" sz="quarter" idx="12"/>
          </p:nvPr>
        </p:nvSpPr>
        <p:spPr/>
        <p:txBody>
          <a:bodyPr/>
          <a:lstStyle/>
          <a:p>
            <a:fld id="{CBCE9322-AD92-4632-BD25-58DAC256497E}" type="slidenum">
              <a:rPr lang="en-ZA" smtClean="0"/>
              <a:t>8</a:t>
            </a:fld>
            <a:endParaRPr lang="en-ZA" dirty="0"/>
          </a:p>
        </p:txBody>
      </p:sp>
      <p:sp>
        <p:nvSpPr>
          <p:cNvPr id="5" name="Slide Number Placeholder 3"/>
          <p:cNvSpPr txBox="1">
            <a:spLocks/>
          </p:cNvSpPr>
          <p:nvPr/>
        </p:nvSpPr>
        <p:spPr>
          <a:xfrm>
            <a:off x="8434302" y="5726907"/>
            <a:ext cx="709698" cy="273844"/>
          </a:xfrm>
          <a:prstGeom prst="rect">
            <a:avLst/>
          </a:prstGeom>
        </p:spPr>
        <p:txBody>
          <a:bodyPr vert="horz" lIns="34290" tIns="34290" rIns="68580" bIns="34290" rtlCol="0" anchor="ct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CE9322-AD92-4632-BD25-58DAC256497E}" type="slidenum">
              <a:rPr lang="en-ZA" sz="900"/>
              <a:pPr algn="r"/>
              <a:t>8</a:t>
            </a:fld>
            <a:endParaRPr lang="en-ZA" sz="900" dirty="0"/>
          </a:p>
        </p:txBody>
      </p:sp>
    </p:spTree>
    <p:extLst>
      <p:ext uri="{BB962C8B-B14F-4D97-AF65-F5344CB8AC3E}">
        <p14:creationId xmlns:p14="http://schemas.microsoft.com/office/powerpoint/2010/main" val="187932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chemeClr val="tx1"/>
                </a:solidFill>
              </a:rPr>
              <a:t>Current seats in Legislatures and Split of Regional Seats (NPE2019).</a:t>
            </a:r>
            <a:endParaRPr lang="en-ZA" sz="2800" dirty="0">
              <a:solidFill>
                <a:schemeClr val="tx1"/>
              </a:solidFill>
            </a:endParaRPr>
          </a:p>
        </p:txBody>
      </p:sp>
      <p:sp>
        <p:nvSpPr>
          <p:cNvPr id="3" name="Content Placeholder 2"/>
          <p:cNvSpPr>
            <a:spLocks noGrp="1"/>
          </p:cNvSpPr>
          <p:nvPr>
            <p:ph idx="1"/>
          </p:nvPr>
        </p:nvSpPr>
        <p:spPr>
          <a:xfrm>
            <a:off x="457200" y="1268760"/>
            <a:ext cx="7620000" cy="5132040"/>
          </a:xfrm>
        </p:spPr>
        <p:txBody>
          <a:bodyPr>
            <a:normAutofit lnSpcReduction="10000"/>
          </a:bodyPr>
          <a:lstStyle/>
          <a:p>
            <a:pPr indent="-342900">
              <a:defRPr/>
            </a:pPr>
            <a:r>
              <a:rPr lang="en-US" sz="2400" dirty="0" smtClean="0"/>
              <a:t>          Provincial Legislatures       Regional Seats</a:t>
            </a:r>
          </a:p>
          <a:p>
            <a:pPr indent="-342900">
              <a:defRPr/>
            </a:pPr>
            <a:r>
              <a:rPr lang="en-US" sz="2400" dirty="0" smtClean="0"/>
              <a:t>WC                 42                                    23</a:t>
            </a:r>
          </a:p>
          <a:p>
            <a:pPr indent="-342900">
              <a:defRPr/>
            </a:pPr>
            <a:r>
              <a:rPr lang="en-US" sz="2400" dirty="0" smtClean="0"/>
              <a:t>NW                 33                                    13</a:t>
            </a:r>
          </a:p>
          <a:p>
            <a:pPr indent="-342900">
              <a:defRPr/>
            </a:pPr>
            <a:r>
              <a:rPr lang="en-US" sz="2400" dirty="0" smtClean="0"/>
              <a:t>NC                  30                                      5</a:t>
            </a:r>
          </a:p>
          <a:p>
            <a:pPr indent="-342900">
              <a:defRPr/>
            </a:pPr>
            <a:r>
              <a:rPr lang="en-US" sz="2400" dirty="0" smtClean="0"/>
              <a:t>MPL                30                                    15</a:t>
            </a:r>
          </a:p>
          <a:p>
            <a:pPr indent="-342900">
              <a:defRPr/>
            </a:pPr>
            <a:r>
              <a:rPr lang="en-US" sz="2400" dirty="0" smtClean="0"/>
              <a:t>LP                   49                                    19</a:t>
            </a:r>
          </a:p>
          <a:p>
            <a:pPr indent="-342900">
              <a:defRPr/>
            </a:pPr>
            <a:r>
              <a:rPr lang="en-US" sz="2400" dirty="0" smtClean="0"/>
              <a:t>KZN                80                                     41</a:t>
            </a:r>
          </a:p>
          <a:p>
            <a:pPr indent="-342900">
              <a:defRPr/>
            </a:pPr>
            <a:r>
              <a:rPr lang="en-US" sz="2400" dirty="0" smtClean="0"/>
              <a:t>GT                  73                                     48</a:t>
            </a:r>
          </a:p>
          <a:p>
            <a:pPr indent="-342900">
              <a:defRPr/>
            </a:pPr>
            <a:r>
              <a:rPr lang="en-US" sz="2400" dirty="0" smtClean="0"/>
              <a:t>FS                   30                                     11</a:t>
            </a:r>
          </a:p>
          <a:p>
            <a:pPr indent="-342900">
              <a:defRPr/>
            </a:pPr>
            <a:r>
              <a:rPr lang="en-US" sz="2400" dirty="0" smtClean="0"/>
              <a:t>EC                   63                                     25</a:t>
            </a:r>
          </a:p>
          <a:p>
            <a:pPr indent="-342900">
              <a:defRPr/>
            </a:pPr>
            <a:r>
              <a:rPr lang="en-US" sz="2400" dirty="0" smtClean="0"/>
              <a:t>TOTAL           </a:t>
            </a:r>
            <a:r>
              <a:rPr lang="en-US" sz="2400" b="1" dirty="0" smtClean="0"/>
              <a:t>430</a:t>
            </a:r>
            <a:r>
              <a:rPr lang="en-US" sz="2400" dirty="0" smtClean="0"/>
              <a:t>                                   </a:t>
            </a:r>
            <a:r>
              <a:rPr lang="en-US" sz="2400" b="1" dirty="0" smtClean="0"/>
              <a:t>200</a:t>
            </a:r>
          </a:p>
          <a:p>
            <a:pPr marL="0" indent="0">
              <a:buNone/>
              <a:defRPr/>
            </a:pPr>
            <a:r>
              <a:rPr lang="en-US" sz="1900" dirty="0" smtClean="0">
                <a:solidFill>
                  <a:srgbClr val="FF0000"/>
                </a:solidFill>
              </a:rPr>
              <a:t>THE TOTAL NUMBER OF SEATS WILL BE UPDATED PRIOR TO NPE 2024 </a:t>
            </a:r>
          </a:p>
        </p:txBody>
      </p:sp>
      <p:sp>
        <p:nvSpPr>
          <p:cNvPr id="4" name="Slide Number Placeholder 3"/>
          <p:cNvSpPr>
            <a:spLocks noGrp="1"/>
          </p:cNvSpPr>
          <p:nvPr>
            <p:ph type="sldNum" sz="quarter" idx="12"/>
          </p:nvPr>
        </p:nvSpPr>
        <p:spPr/>
        <p:txBody>
          <a:bodyPr/>
          <a:lstStyle/>
          <a:p>
            <a:fld id="{92373184-C173-4798-875F-9843F00E55BD}" type="slidenum">
              <a:rPr lang="en-ZA" smtClean="0"/>
              <a:pPr/>
              <a:t>9</a:t>
            </a:fld>
            <a:endParaRPr lang="en-ZA" dirty="0"/>
          </a:p>
        </p:txBody>
      </p:sp>
    </p:spTree>
    <p:extLst>
      <p:ext uri="{BB962C8B-B14F-4D97-AF65-F5344CB8AC3E}">
        <p14:creationId xmlns:p14="http://schemas.microsoft.com/office/powerpoint/2010/main" val="1871460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47995</TotalTime>
  <Words>2659</Words>
  <Application>Microsoft Office PowerPoint</Application>
  <PresentationFormat>On-screen Show (4:3)</PresentationFormat>
  <Paragraphs>580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1_Adjacency</vt:lpstr>
      <vt:lpstr>PowerPoint Presentation</vt:lpstr>
      <vt:lpstr>Contents</vt:lpstr>
      <vt:lpstr>   </vt:lpstr>
      <vt:lpstr>Background</vt:lpstr>
      <vt:lpstr>   </vt:lpstr>
      <vt:lpstr>National Assembly</vt:lpstr>
      <vt:lpstr>Provincial Legislatures</vt:lpstr>
      <vt:lpstr>National Council of Provinces (NCoP)</vt:lpstr>
      <vt:lpstr>Current seats in Legislatures and Split of Regional Seats (NPE2019).</vt:lpstr>
      <vt:lpstr>PowerPoint Presentation</vt:lpstr>
      <vt:lpstr>Nomination of candidates: Independents</vt:lpstr>
      <vt:lpstr>Nomination of candidates: Independents</vt:lpstr>
      <vt:lpstr>Nomination of candidates: Independents</vt:lpstr>
      <vt:lpstr>Nomination of candidates: Independents</vt:lpstr>
      <vt:lpstr>PowerPoint Presentation</vt:lpstr>
      <vt:lpstr>Registered parties</vt:lpstr>
      <vt:lpstr>Nomination of candidates: All Parties</vt:lpstr>
      <vt:lpstr>Nomination of candidates: All Parties</vt:lpstr>
      <vt:lpstr>Nomination of candidates: Unrepresented parties in National Assembly </vt:lpstr>
      <vt:lpstr>Nomination of candidates: Unrepresented parties in provincial Legislatures </vt:lpstr>
      <vt:lpstr>PROPOSED DEPOSITS QUANTAMS</vt:lpstr>
      <vt:lpstr>PowerPoint Presentation</vt:lpstr>
      <vt:lpstr>9 Regional ballots for National Assembly  &amp; Quota for seats</vt:lpstr>
      <vt:lpstr>Signature requirement: Regions*</vt:lpstr>
      <vt:lpstr>9 Provincial Legislature ballots &amp; Quota for seats</vt:lpstr>
      <vt:lpstr>Signature requirement: Provinces* </vt:lpstr>
      <vt:lpstr>PowerPoint Presentation</vt:lpstr>
      <vt:lpstr>Types of  Ballots</vt:lpstr>
      <vt:lpstr>Three Ballots</vt:lpstr>
      <vt:lpstr>PowerPoint Presentation</vt:lpstr>
      <vt:lpstr>Seat Allocation</vt:lpstr>
      <vt:lpstr>Seat Allocation</vt:lpstr>
      <vt:lpstr>Vacancies</vt:lpstr>
      <vt:lpstr>Vacancies</vt:lpstr>
      <vt:lpstr>Other Changes</vt:lpstr>
      <vt:lpstr>  Voters’ Roll Statistics: Total as at August 2023 25 996 509  </vt:lpstr>
      <vt:lpstr>Voters’ Roll Statistics: Age &amp; Gender</vt:lpstr>
      <vt:lpstr>Voters’ Roll Statistics: Age &amp; Gender</vt:lpstr>
      <vt:lpstr>Voters’ Roll Statistics</vt:lpstr>
      <vt:lpstr>PowerPoint Presentation</vt:lpstr>
    </vt:vector>
  </TitlesOfParts>
  <Company>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Weekend Results Presentation for GCIS</dc:title>
  <dc:creator>Van Rensburg, Shalane</dc:creator>
  <cp:lastModifiedBy>Sikotoyi, Nondumiso</cp:lastModifiedBy>
  <cp:revision>779</cp:revision>
  <cp:lastPrinted>2023-08-07T09:03:30Z</cp:lastPrinted>
  <dcterms:created xsi:type="dcterms:W3CDTF">2013-11-19T06:34:08Z</dcterms:created>
  <dcterms:modified xsi:type="dcterms:W3CDTF">2023-08-08T06:37:33Z</dcterms:modified>
</cp:coreProperties>
</file>