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ak Minnaar" userId="06b551d37d877cdc" providerId="LiveId" clId="{BD282A5F-1EAC-4D85-B47B-17EC3A7F9011}"/>
    <pc:docChg chg="custSel modSld">
      <pc:chgData name="Izak Minnaar" userId="06b551d37d877cdc" providerId="LiveId" clId="{BD282A5F-1EAC-4D85-B47B-17EC3A7F9011}" dt="2023-08-08T09:07:27.443" v="39" actId="207"/>
      <pc:docMkLst>
        <pc:docMk/>
      </pc:docMkLst>
      <pc:sldChg chg="modSp mod">
        <pc:chgData name="Izak Minnaar" userId="06b551d37d877cdc" providerId="LiveId" clId="{BD282A5F-1EAC-4D85-B47B-17EC3A7F9011}" dt="2023-08-08T09:06:59.922" v="37" actId="207"/>
        <pc:sldMkLst>
          <pc:docMk/>
          <pc:sldMk cId="4030093265" sldId="258"/>
        </pc:sldMkLst>
        <pc:spChg chg="mod">
          <ac:chgData name="Izak Minnaar" userId="06b551d37d877cdc" providerId="LiveId" clId="{BD282A5F-1EAC-4D85-B47B-17EC3A7F9011}" dt="2023-08-08T09:06:59.922" v="37" actId="207"/>
          <ac:spMkLst>
            <pc:docMk/>
            <pc:sldMk cId="4030093265" sldId="258"/>
            <ac:spMk id="3" creationId="{2CC2B5FE-8CBC-07E4-2A82-34CC0BCCFB13}"/>
          </ac:spMkLst>
        </pc:spChg>
      </pc:sldChg>
      <pc:sldChg chg="modSp mod">
        <pc:chgData name="Izak Minnaar" userId="06b551d37d877cdc" providerId="LiveId" clId="{BD282A5F-1EAC-4D85-B47B-17EC3A7F9011}" dt="2023-08-08T09:07:27.443" v="39" actId="207"/>
        <pc:sldMkLst>
          <pc:docMk/>
          <pc:sldMk cId="2126637487" sldId="259"/>
        </pc:sldMkLst>
        <pc:spChg chg="mod">
          <ac:chgData name="Izak Minnaar" userId="06b551d37d877cdc" providerId="LiveId" clId="{BD282A5F-1EAC-4D85-B47B-17EC3A7F9011}" dt="2023-08-08T09:07:27.443" v="39" actId="207"/>
          <ac:spMkLst>
            <pc:docMk/>
            <pc:sldMk cId="2126637487" sldId="259"/>
            <ac:spMk id="3" creationId="{BA87123F-A28A-9967-07B5-62BD7248F28C}"/>
          </ac:spMkLst>
        </pc:spChg>
      </pc:sldChg>
      <pc:sldChg chg="modSp mod">
        <pc:chgData name="Izak Minnaar" userId="06b551d37d877cdc" providerId="LiveId" clId="{BD282A5F-1EAC-4D85-B47B-17EC3A7F9011}" dt="2023-08-08T09:05:23.275" v="3" actId="14100"/>
        <pc:sldMkLst>
          <pc:docMk/>
          <pc:sldMk cId="70309636" sldId="261"/>
        </pc:sldMkLst>
        <pc:spChg chg="mod">
          <ac:chgData name="Izak Minnaar" userId="06b551d37d877cdc" providerId="LiveId" clId="{BD282A5F-1EAC-4D85-B47B-17EC3A7F9011}" dt="2023-08-08T09:05:14.709" v="0" actId="2711"/>
          <ac:spMkLst>
            <pc:docMk/>
            <pc:sldMk cId="70309636" sldId="261"/>
            <ac:spMk id="2" creationId="{FD215726-F8AA-BA48-878A-45F4C2D28A79}"/>
          </ac:spMkLst>
        </pc:spChg>
        <pc:spChg chg="mod">
          <ac:chgData name="Izak Minnaar" userId="06b551d37d877cdc" providerId="LiveId" clId="{BD282A5F-1EAC-4D85-B47B-17EC3A7F9011}" dt="2023-08-08T09:05:23.275" v="3" actId="14100"/>
          <ac:spMkLst>
            <pc:docMk/>
            <pc:sldMk cId="70309636" sldId="261"/>
            <ac:spMk id="3" creationId="{129E9D56-6F47-DAA3-1B61-5FC8F2D950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3E9E-8E8A-8F21-A7EA-B94C9C3D8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B99F2-DC3C-7F8D-C555-49C4A5A45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BC7E0-2597-4512-02C8-D30E1554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2B41A-5E8F-D2ED-0DBF-7DB047A0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EBDB2-F4B4-5253-E581-E552A187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85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A3F1C-A9F4-CF6C-5385-64DE9682C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8B588-ECC9-F79C-6BEB-44BAA9DB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2D7AA-9768-4A68-533A-AA3BF68E7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C9BB9-4E08-E27F-64FB-8D41AC98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0A8A6-7557-48B6-8A9A-64EE46DB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683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CE0E3-D933-6CF7-472B-2EAE2403C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1EA1E-5496-BCCC-CAD0-026D4E62D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08AE1-F6C9-049A-A828-29D1499F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B97D6-327F-8AAB-AB53-A9615445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E1742-E12B-EE1C-6B59-F990A00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780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79BB-910B-510C-6C25-AA26478B8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BF97B-4967-5EF4-D09E-2FD4FAE96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9EF2F-3B88-2E8C-81E5-98CC226E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6BD7C-ADB3-943F-EA27-46723AFB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314B4-2E52-DF77-AD9C-7BDBA529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090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919C-2D3D-3A94-E041-25F1EF94B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F5D75-17A6-7B98-1DAD-A88C961C3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E6617-6F1E-8A86-E425-21DFAE5B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D7800-7DFF-1402-AC96-C35A6EE5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EA652-F74A-EA81-C8A2-40FB355A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372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7B2F-A844-2FF9-92A6-6418078B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78349-F8AE-5587-5704-0375F1EC4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7271D-DA89-A96F-3217-9C784EA43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AD6FE-81C5-92D0-F010-D82AA338D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894FF-6EE7-7DCF-1DC5-7154462D2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2C9E0-7853-5348-8F95-25352570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266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42D28-72DB-1177-7F9D-BF1155E61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25E09-6503-C80D-3705-C8E2250B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BC172-D8C5-D2C9-ED0D-B1E5F9C9E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A6179-08CC-58F3-5681-CC5BB6C0B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709AB-F33F-F48B-073A-54DDBC076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F7F79F-346A-1780-80C9-665D2D63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A67D2-6F0D-2EE5-F71E-B6C0DB41C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328B6-7E75-58D3-B121-A46AC38C4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306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1B8A-D8EF-D61B-8E04-75A570F3A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917A0-CF3E-8D0C-64F3-0627F415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D9879-A89E-210E-A3A7-AA06AAF0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7CB8F-6796-AB6E-84D4-529CB366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52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E027D-46A5-7F25-2739-DE8052EC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8D84E-38B2-1737-C0D0-50E13EA4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75DE2-7988-59F2-4D60-9BE11421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0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3D52-76AB-C722-07BA-1F3E0B1E9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3BE06-1C2C-E324-CA30-89F4E7D9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1EA11-E520-D55C-8866-2902C044E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6CF6A-04AA-37C3-B33B-5559FDF1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88F6-107A-A52F-EE45-2EBD8326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0CB49-710A-4F83-2880-EF6E6D99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1459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6F33C-7682-1184-917F-42AB6E90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D26A2-2CE1-7B9A-5BA8-6F2F3A7A1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9CEFDA-8091-1F7C-5BB0-EC42A4C84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7872F-E011-087F-6964-FBF55641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F6FB5-8D09-6D05-6541-F93BB2E9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17D3D-A7A3-9EC8-5D65-09565CE6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92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5D82F8-BB8D-A8D6-29ED-E85CBA19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A95A8-8FCC-8A3D-B6EB-C8AB192C8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AE64F-FCCF-4D17-C749-3EB89C5D9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FBF0-E73D-4268-B452-303ADE6BA98D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EAD22-B76E-384D-EB8F-C9385CFC0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F4A1-DB5A-1B59-57BF-F6C4F90F2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381A2-06F6-4C14-BFEC-69EC685E4D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19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ions.sanef.org.za/2021/06/25/module-2-the-role-of-the-media-during-elections/" TargetMode="External"/><Relationship Id="rId2" Type="http://schemas.openxmlformats.org/officeDocument/2006/relationships/hyperlink" Target="https://elections.sanef.org.z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ections.sanef.org.za/2021/06/28/guidelines-on-access-to-information-and-elections-in-africa/" TargetMode="External"/><Relationship Id="rId5" Type="http://schemas.openxmlformats.org/officeDocument/2006/relationships/hyperlink" Target="https://elections.sanef.org.za/2021/07/01/icasa-regulations-on-municipal-party-election-broadcasts-political-advertisements-the-equitable-treatment-of-political-parties/" TargetMode="External"/><Relationship Id="rId4" Type="http://schemas.openxmlformats.org/officeDocument/2006/relationships/hyperlink" Target="https://elections.sanef.org.za/resources/#regulatoryframewor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scouncil.org.za/ContentPage?code=PRESSCODEENGLIS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FBB0-C451-5AC0-5B7E-193C0B647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745" y="2486267"/>
            <a:ext cx="10667999" cy="2387600"/>
          </a:xfrm>
        </p:spPr>
        <p:txBody>
          <a:bodyPr/>
          <a:lstStyle/>
          <a:p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Editorial guidelines for election coverage</a:t>
            </a:r>
            <a:r>
              <a:rPr lang="en-Z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B2A74-FCD7-6A05-C333-907ABDB6C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67275"/>
            <a:ext cx="9144000" cy="1655762"/>
          </a:xfrm>
        </p:spPr>
        <p:txBody>
          <a:bodyPr/>
          <a:lstStyle/>
          <a:p>
            <a:endParaRPr lang="en-US" sz="3600" i="1" dirty="0"/>
          </a:p>
          <a:p>
            <a:r>
              <a:rPr lang="en-US" sz="3600" i="1" dirty="0"/>
              <a:t>Izak Minnaar &amp; </a:t>
            </a:r>
            <a:r>
              <a:rPr lang="en-US" sz="3600" i="1" dirty="0" err="1"/>
              <a:t>Aasra</a:t>
            </a:r>
            <a:r>
              <a:rPr lang="en-US" sz="3600" i="1" dirty="0"/>
              <a:t> </a:t>
            </a:r>
            <a:r>
              <a:rPr lang="en-US" sz="3600" i="1" dirty="0" err="1"/>
              <a:t>Bramdeo</a:t>
            </a:r>
            <a:endParaRPr lang="en-ZA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A6538B-93D2-B4BE-1B2E-EA49F81F1E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71" r="2" b="23215"/>
          <a:stretch/>
        </p:blipFill>
        <p:spPr>
          <a:xfrm>
            <a:off x="34410" y="597106"/>
            <a:ext cx="6061590" cy="2620999"/>
          </a:xfrm>
          <a:prstGeom prst="rect">
            <a:avLst/>
          </a:prstGeom>
        </p:spPr>
      </p:pic>
      <p:pic>
        <p:nvPicPr>
          <p:cNvPr id="5" name="Picture 4" descr="A picture containing graphics, font, screenshot, logo&#10;&#10;Description automatically generated">
            <a:extLst>
              <a:ext uri="{FF2B5EF4-FFF2-40B4-BE49-F238E27FC236}">
                <a16:creationId xmlns:a16="http://schemas.microsoft.com/office/drawing/2014/main" id="{BA6F7689-9B3E-4AC8-C640-BA81B8761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754" y="597106"/>
            <a:ext cx="3063246" cy="21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3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F2FD-6627-9A92-83C5-710E5797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951563"/>
          </a:xfrm>
        </p:spPr>
        <p:txBody>
          <a:bodyPr>
            <a:normAutofit/>
          </a:bodyPr>
          <a:lstStyle/>
          <a:p>
            <a:r>
              <a:rPr lang="en-US" sz="4800" b="1" dirty="0"/>
              <a:t>Resources on regulatory framework</a:t>
            </a:r>
            <a:endParaRPr lang="en-ZA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5990-9703-7F48-19BC-9C0E6056F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891" y="969818"/>
            <a:ext cx="10515600" cy="551410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Sanef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election website</a:t>
            </a:r>
            <a:endParaRPr lang="en-Z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Training module 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regulatory framework for media during elections</a:t>
            </a:r>
            <a:endParaRPr lang="en-Z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2400" kern="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international law framework on the role of the media and the importance of access to information during elections.</a:t>
            </a:r>
            <a:endParaRPr lang="en-Z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2400" kern="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regulatory framework and key provisions on elections relating to print and online media.</a:t>
            </a:r>
            <a:endParaRPr lang="en-Z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2400" kern="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regulatory framework and key provisions on elections relating to broadcast media.</a:t>
            </a:r>
            <a:endParaRPr lang="en-Z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2400" kern="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Practical guidance for journalists covering the elections, including frequently asked questions.</a:t>
            </a:r>
            <a:endParaRPr lang="en-Z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Regulatory framework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documents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ZA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ICASA Regulations on Municipal Party Election Broadcasts, Political Advertisements, the Equitable Treatment of Political Parties"/>
              </a:rPr>
              <a:t>ICASA Regulations on Party Election Broadcasts, Political Advertisements, the Equitable Treatment of Political Parties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Guidelines on access to information and elections in Africa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Z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67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7F4B-1EC0-21D2-DDC0-8ACA049B9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Press Code for Print and Online Media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2B5FE-8CBC-07E4-2A82-34CC0BCCF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993"/>
          </a:xfrm>
        </p:spPr>
        <p:txBody>
          <a:bodyPr>
            <a:normAutofit fontScale="92500" lnSpcReduction="10000"/>
          </a:bodyPr>
          <a:lstStyle/>
          <a:p>
            <a:r>
              <a:rPr lang="en-US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The Press Code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l">
              <a:buNone/>
            </a:pPr>
            <a:endParaRPr lang="en-US" sz="18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pPr marL="0" indent="0" algn="l">
              <a:buNone/>
            </a:pP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Applies to:</a:t>
            </a:r>
          </a:p>
          <a:p>
            <a:pPr algn="l">
              <a:buFontTx/>
              <a:buChar char="-"/>
            </a:pP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all content that is published in a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printed edition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;</a:t>
            </a:r>
          </a:p>
          <a:p>
            <a:pPr algn="l">
              <a:buFontTx/>
              <a:buChar char="-"/>
            </a:pP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all content that is published on a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website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 operated by a member;</a:t>
            </a:r>
          </a:p>
          <a:p>
            <a:pPr algn="l">
              <a:buFontTx/>
              <a:buChar char="-"/>
            </a:pP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all content that is published on a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social media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 account operated by a member; and</a:t>
            </a:r>
          </a:p>
          <a:p>
            <a:pPr algn="l">
              <a:buFontTx/>
              <a:buChar char="-"/>
            </a:pP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all content that is created by a member and published on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any platform that is available on the world wide web (i.e. online) or in digital format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12529"/>
                </a:solidFill>
                <a:latin typeface="Roboto" panose="02000000000000000000" pitchFamily="2" charset="0"/>
              </a:rPr>
              <a:t>regardless of whether the content is in </a:t>
            </a:r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</a:rPr>
              <a:t>written, video, audio, pictorial or any other form.</a:t>
            </a:r>
          </a:p>
          <a:p>
            <a:endParaRPr lang="en-US" sz="18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 Council guidance notes  </a:t>
            </a:r>
            <a:endParaRPr lang="en-ZA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009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5726-F8AA-BA48-878A-45F4C2D2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82"/>
            <a:ext cx="10515600" cy="1094510"/>
          </a:xfrm>
        </p:spPr>
        <p:txBody>
          <a:bodyPr>
            <a:normAutofit/>
          </a:bodyPr>
          <a:lstStyle/>
          <a:p>
            <a:r>
              <a:rPr lang="en-US" sz="4000" b="1" kern="10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Guidance note for journalists covering elections</a:t>
            </a:r>
            <a:endParaRPr lang="en-ZA" sz="40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E9D56-6F47-DAA3-1B61-5FC8F2D95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492"/>
            <a:ext cx="10515600" cy="5361708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Advocacy vs neutrality </a:t>
            </a:r>
            <a:b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Fairness</a:t>
            </a:r>
            <a:b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Right of reply </a:t>
            </a:r>
            <a:b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b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Bribes and favours</a:t>
            </a:r>
            <a:b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Informed reporting</a:t>
            </a:r>
            <a:b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Transparency and accountability </a:t>
            </a:r>
            <a:b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Opinion polls 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30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1DDA7-93DD-35A5-7E65-ECBD7CC4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4911"/>
          </a:xfrm>
        </p:spPr>
        <p:txBody>
          <a:bodyPr>
            <a:normAutofit/>
          </a:bodyPr>
          <a:lstStyle/>
          <a:p>
            <a:r>
              <a:rPr lang="en-US" sz="4800" b="1" dirty="0"/>
              <a:t>ICASA election regulations</a:t>
            </a:r>
            <a:endParaRPr lang="en-ZA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7123F-A28A-9967-07B5-62BD7248F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6" y="964911"/>
            <a:ext cx="10785764" cy="5754544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Party election broadcasts (slots determined by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Icasa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outside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/editorial time) and party ads (commercial slots)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Obligation to achieve </a:t>
            </a:r>
            <a:r>
              <a:rPr lang="en-US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equitable coverage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parties and independent candidates </a:t>
            </a:r>
            <a:r>
              <a:rPr lang="en-US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abdicating news value judgments</a:t>
            </a:r>
            <a:endParaRPr lang="en-ZA" sz="1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59 of the Electronic Communications Act: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Equitable coverage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 to respond to criticism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48 hours – right of reply to criticism in same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Equitable treatment means fair treatment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seek out information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Fairness and balanced coverage – “all parties” in a series of current affairs programs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 of reply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 of government – not affording incumbent parties more legitimacy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Non-participating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not be excluded</a:t>
            </a:r>
            <a:endParaRPr lang="en-Z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Election results – obligation to broadcast election results as they become available 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12663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FBB0-C451-5AC0-5B7E-193C0B647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454" y="3873294"/>
            <a:ext cx="10667999" cy="2387600"/>
          </a:xfrm>
        </p:spPr>
        <p:txBody>
          <a:bodyPr>
            <a:normAutofit fontScale="90000"/>
          </a:bodyPr>
          <a:lstStyle/>
          <a:p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Questions?</a:t>
            </a:r>
            <a:b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</a:t>
            </a:r>
            <a:r>
              <a:rPr lang="en-Z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A6538B-93D2-B4BE-1B2E-EA49F81F1E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71" r="2" b="23215"/>
          <a:stretch/>
        </p:blipFill>
        <p:spPr>
          <a:xfrm>
            <a:off x="34410" y="597106"/>
            <a:ext cx="6061590" cy="2620999"/>
          </a:xfrm>
          <a:prstGeom prst="rect">
            <a:avLst/>
          </a:prstGeom>
        </p:spPr>
      </p:pic>
      <p:pic>
        <p:nvPicPr>
          <p:cNvPr id="5" name="Picture 4" descr="A picture containing graphics, font, screenshot, logo&#10;&#10;Description automatically generated">
            <a:extLst>
              <a:ext uri="{FF2B5EF4-FFF2-40B4-BE49-F238E27FC236}">
                <a16:creationId xmlns:a16="http://schemas.microsoft.com/office/drawing/2014/main" id="{BA6F7689-9B3E-4AC8-C640-BA81B8761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754" y="597106"/>
            <a:ext cx="3063246" cy="21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93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354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Roboto</vt:lpstr>
      <vt:lpstr>Symbol</vt:lpstr>
      <vt:lpstr>Times New Roman</vt:lpstr>
      <vt:lpstr>Office Theme</vt:lpstr>
      <vt:lpstr>Editorial guidelines for election coverage </vt:lpstr>
      <vt:lpstr>Resources on regulatory framework</vt:lpstr>
      <vt:lpstr>Press Code for Print and Online Media</vt:lpstr>
      <vt:lpstr>Guidance note for journalists covering elections</vt:lpstr>
      <vt:lpstr>ICASA election regulations</vt:lpstr>
      <vt:lpstr>Questions? 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 guidelines for election coverage</dc:title>
  <dc:creator>Izak Minnaar</dc:creator>
  <cp:lastModifiedBy>Sikotoyi, Nondumiso</cp:lastModifiedBy>
  <cp:revision>3</cp:revision>
  <dcterms:created xsi:type="dcterms:W3CDTF">2023-08-08T08:22:28Z</dcterms:created>
  <dcterms:modified xsi:type="dcterms:W3CDTF">2023-08-08T10:21:03Z</dcterms:modified>
</cp:coreProperties>
</file>